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6" r:id="rId4"/>
    <p:sldId id="262" r:id="rId5"/>
    <p:sldId id="259" r:id="rId6"/>
    <p:sldId id="263" r:id="rId7"/>
    <p:sldId id="274" r:id="rId8"/>
    <p:sldId id="277" r:id="rId9"/>
    <p:sldId id="265" r:id="rId10"/>
    <p:sldId id="266" r:id="rId11"/>
    <p:sldId id="268" r:id="rId12"/>
    <p:sldId id="271" r:id="rId13"/>
    <p:sldId id="270" r:id="rId14"/>
    <p:sldId id="272" r:id="rId15"/>
    <p:sldId id="275" r:id="rId16"/>
    <p:sldId id="273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6BA-9CDE-463D-AFF2-4402F7665B66}" type="datetimeFigureOut">
              <a:rPr lang="hu-HU" smtClean="0"/>
              <a:pPr/>
              <a:t>2020.03.11.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09BB-9C9D-4A56-A73C-2D77FD8F995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6526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6BA-9CDE-463D-AFF2-4402F7665B66}" type="datetimeFigureOut">
              <a:rPr lang="hu-HU" smtClean="0"/>
              <a:pPr/>
              <a:t>2020.03.11.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09BB-9C9D-4A56-A73C-2D77FD8F995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20445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6BA-9CDE-463D-AFF2-4402F7665B66}" type="datetimeFigureOut">
              <a:rPr lang="hu-HU" smtClean="0"/>
              <a:pPr/>
              <a:t>2020.03.11.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09BB-9C9D-4A56-A73C-2D77FD8F995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6275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6BA-9CDE-463D-AFF2-4402F7665B66}" type="datetimeFigureOut">
              <a:rPr lang="hu-HU" smtClean="0"/>
              <a:pPr/>
              <a:t>2020.03.11.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09BB-9C9D-4A56-A73C-2D77FD8F995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517768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6BA-9CDE-463D-AFF2-4402F7665B66}" type="datetimeFigureOut">
              <a:rPr lang="hu-HU" smtClean="0"/>
              <a:pPr/>
              <a:t>2020.03.11.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09BB-9C9D-4A56-A73C-2D77FD8F995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5997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6BA-9CDE-463D-AFF2-4402F7665B66}" type="datetimeFigureOut">
              <a:rPr lang="hu-HU" smtClean="0"/>
              <a:pPr/>
              <a:t>2020.03.11.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09BB-9C9D-4A56-A73C-2D77FD8F995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78647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6BA-9CDE-463D-AFF2-4402F7665B66}" type="datetimeFigureOut">
              <a:rPr lang="hu-HU" smtClean="0"/>
              <a:pPr/>
              <a:t>2020.03.11.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09BB-9C9D-4A56-A73C-2D77FD8F995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248003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6BA-9CDE-463D-AFF2-4402F7665B66}" type="datetimeFigureOut">
              <a:rPr lang="hu-HU" smtClean="0"/>
              <a:pPr/>
              <a:t>2020.03.11.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09BB-9C9D-4A56-A73C-2D77FD8F995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24695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6BA-9CDE-463D-AFF2-4402F7665B66}" type="datetimeFigureOut">
              <a:rPr lang="hu-HU" smtClean="0"/>
              <a:pPr/>
              <a:t>2020.03.11.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09BB-9C9D-4A56-A73C-2D77FD8F995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7928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6BA-9CDE-463D-AFF2-4402F7665B66}" type="datetimeFigureOut">
              <a:rPr lang="hu-HU" smtClean="0"/>
              <a:pPr/>
              <a:t>2020.03.11.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09BB-9C9D-4A56-A73C-2D77FD8F995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31010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6BA-9CDE-463D-AFF2-4402F7665B66}" type="datetimeFigureOut">
              <a:rPr lang="hu-HU" smtClean="0"/>
              <a:pPr/>
              <a:t>2020.03.11.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09BB-9C9D-4A56-A73C-2D77FD8F995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249800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356BA-9CDE-463D-AFF2-4402F7665B66}" type="datetimeFigureOut">
              <a:rPr lang="hu-HU" smtClean="0"/>
              <a:pPr/>
              <a:t>2020.03.11.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809BB-9C9D-4A56-A73C-2D77FD8F995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63720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éptalálat a következőre: „petőfi sándor”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1976" y="432179"/>
            <a:ext cx="619125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68212" y="1392072"/>
            <a:ext cx="485261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1500" b="1" dirty="0">
                <a:solidFill>
                  <a:srgbClr val="FF0000"/>
                </a:solidFill>
                <a:latin typeface="Blackadder ITC" panose="04020505051007020D02" pitchFamily="82" charset="0"/>
              </a:rPr>
              <a:t>Március</a:t>
            </a:r>
          </a:p>
          <a:p>
            <a:pPr algn="ctr"/>
            <a:r>
              <a:rPr lang="hu-HU" sz="11500" b="1" dirty="0">
                <a:solidFill>
                  <a:srgbClr val="00B050"/>
                </a:solidFill>
                <a:latin typeface="Blackadder ITC" panose="04020505051007020D02" pitchFamily="82" charset="0"/>
              </a:rPr>
              <a:t>15.</a:t>
            </a:r>
          </a:p>
        </p:txBody>
      </p:sp>
      <p:pic>
        <p:nvPicPr>
          <p:cNvPr id="6" name="Kép 5" descr="temp(7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05781"/>
            <a:ext cx="1802130" cy="125221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7" name="Szövegdoboz 6"/>
          <p:cNvSpPr txBox="1"/>
          <p:nvPr/>
        </p:nvSpPr>
        <p:spPr>
          <a:xfrm rot="16200000">
            <a:off x="11586083" y="256777"/>
            <a:ext cx="785793" cy="35080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hu-H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xmlns="" val="412840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e/e1/A_szabadsajt%C3%B3_els%C5%91_term%C3%A9ke_Pesten_1848._m%C3%A1rcius_15.JPG/800px-A_szabadsajt%C3%B3_els%C5%91_term%C3%A9ke_Pesten_1848._m%C3%A1rcius_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6976" y="1027906"/>
            <a:ext cx="4822824" cy="49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8" name="Picture 4" descr="https://upload.wikimedia.org/wikipedia/commons/thumb/f/f6/12_pont.jpg/800px-12_pon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7189" y="923537"/>
            <a:ext cx="4208487" cy="51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0888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temp(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5288" y="153130"/>
            <a:ext cx="9981160" cy="88826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6" name="Kép 5" descr="temp(5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 rot="2865000">
            <a:off x="-155986" y="129842"/>
            <a:ext cx="2184400" cy="2298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0" name="Szövegdoboz 9"/>
          <p:cNvSpPr txBox="1"/>
          <p:nvPr/>
        </p:nvSpPr>
        <p:spPr>
          <a:xfrm>
            <a:off x="1654372" y="993288"/>
            <a:ext cx="10599048" cy="218521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hu-HU" sz="2400" b="1" dirty="0">
                <a:solidFill>
                  <a:srgbClr val="000000"/>
                </a:solidFill>
                <a:latin typeface="Monotype Corsiva - 24"/>
              </a:rPr>
              <a:t>Délután 3 óra van a Nemzeti Múzeum előtt, ahová a nagygyűlést hirdették. </a:t>
            </a:r>
            <a:r>
              <a:rPr lang="hu-HU" sz="2400" b="1" dirty="0">
                <a:latin typeface="Monotype Corsiva - 24"/>
              </a:rPr>
              <a:t>Szakadt az eső, ők mégis lelkesen mentek, és az utcán egyre többen csatlakoztak hozzájuk. A végén már rengetegen voltak, nagy tömeg hömpölygött a téren, </a:t>
            </a:r>
            <a:r>
              <a:rPr lang="hu-HU" sz="2400" b="1" dirty="0">
                <a:solidFill>
                  <a:srgbClr val="000000"/>
                </a:solidFill>
                <a:latin typeface="Monotype Corsiva - 24"/>
              </a:rPr>
              <a:t>Petőfivel  itt is elszavaltatják a Nemzeti dalt.                                                                 Az emberek tapsoltak, kiabáltak, éljeneztek!</a:t>
            </a:r>
          </a:p>
          <a:p>
            <a:endParaRPr lang="hu-HU" sz="2000" b="1" dirty="0">
              <a:solidFill>
                <a:srgbClr val="000000"/>
              </a:solidFill>
              <a:latin typeface="Monotype Corsiva - 24"/>
            </a:endParaRPr>
          </a:p>
          <a:p>
            <a:endParaRPr lang="hu-HU" sz="2000" b="1" dirty="0">
              <a:solidFill>
                <a:srgbClr val="000000"/>
              </a:solidFill>
              <a:latin typeface="Monotype Corsiva - 24"/>
            </a:endParaRPr>
          </a:p>
        </p:txBody>
      </p:sp>
      <p:pic>
        <p:nvPicPr>
          <p:cNvPr id="11" name="Kép 10" descr="clipboard(7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512" y="2953811"/>
            <a:ext cx="6953572" cy="355286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2" name="Szövegdoboz 11"/>
          <p:cNvSpPr txBox="1"/>
          <p:nvPr/>
        </p:nvSpPr>
        <p:spPr>
          <a:xfrm>
            <a:off x="1320800" y="2409323"/>
            <a:ext cx="829945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u-HU"/>
          </a:p>
          <a:p>
            <a:endParaRPr lang="hu-HU"/>
          </a:p>
          <a:p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647700" y="2235200"/>
            <a:ext cx="1397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u-HU"/>
          </a:p>
          <a:p>
            <a:endParaRPr lang="hu-HU"/>
          </a:p>
        </p:txBody>
      </p:sp>
      <p:pic>
        <p:nvPicPr>
          <p:cNvPr id="14" name="Kép 13" descr="ryni1680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4056" y="2860444"/>
            <a:ext cx="2341917" cy="372323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15" name="Kép 14" descr="temp(6).pn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09923" y="5567680"/>
            <a:ext cx="1802130" cy="125221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9" name="Szövegdoboz 18"/>
          <p:cNvSpPr txBox="1"/>
          <p:nvPr/>
        </p:nvSpPr>
        <p:spPr>
          <a:xfrm rot="16200000">
            <a:off x="11499539" y="370627"/>
            <a:ext cx="785793" cy="35080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hu-H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xmlns="" val="11306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Monotype Corsiva - 24"/>
              </a:rPr>
              <a:t>Petőfi elszavalja a Nemzeti dalt</a:t>
            </a:r>
          </a:p>
        </p:txBody>
      </p:sp>
      <p:pic>
        <p:nvPicPr>
          <p:cNvPr id="2050" name="Picture 2" descr="https://tse2.mm.bing.net/th?id=OIP.WtlWkzZeyiJuOopaf_fG9gHaFj&amp;pid=15.1&amp;P=0&amp;w=235&amp;h=17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0681" y="2013527"/>
            <a:ext cx="4598613" cy="346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itera.hu/files/passage/nemzeti_dal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6291" y="1384795"/>
            <a:ext cx="4507345" cy="508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7715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clipboard(4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674" y="467817"/>
            <a:ext cx="5658668" cy="380078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0" name="Szövegdoboz 9"/>
          <p:cNvSpPr txBox="1"/>
          <p:nvPr/>
        </p:nvSpPr>
        <p:spPr>
          <a:xfrm>
            <a:off x="350982" y="4624129"/>
            <a:ext cx="11524203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000000"/>
                </a:solidFill>
                <a:latin typeface="Monotype Corsiva - 24"/>
              </a:rPr>
              <a:t>A Nemzeti Múzeumtól a Városházára mentek, majd Budára a Helytartótanácshoz és kiszabadították Táncsics Mihályt.</a:t>
            </a:r>
          </a:p>
          <a:p>
            <a:endParaRPr lang="hu-HU" sz="2400" b="1" dirty="0">
              <a:solidFill>
                <a:srgbClr val="000000"/>
              </a:solidFill>
              <a:latin typeface="Monotype Corsiva - 24"/>
            </a:endParaRPr>
          </a:p>
        </p:txBody>
      </p:sp>
      <p:pic>
        <p:nvPicPr>
          <p:cNvPr id="11" name="Kép 10" descr="clipboard(45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4548" y="401053"/>
            <a:ext cx="5466748" cy="351203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13" name="Kép 12" descr="temp(6)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93755" y="5567680"/>
            <a:ext cx="1802130" cy="125221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7" name="Szövegdoboz 16"/>
          <p:cNvSpPr txBox="1"/>
          <p:nvPr/>
        </p:nvSpPr>
        <p:spPr>
          <a:xfrm rot="16200000">
            <a:off x="11499539" y="370627"/>
            <a:ext cx="785793" cy="35080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hu-H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xmlns="" val="142110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Monotype Corsiva - 24"/>
              </a:rPr>
              <a:t>Táncsics kiszabadítása</a:t>
            </a:r>
          </a:p>
        </p:txBody>
      </p:sp>
      <p:pic>
        <p:nvPicPr>
          <p:cNvPr id="3074" name="Picture 2" descr="https://mult-kor.hu/image/gallery/3451/.630x1260/17565.jpg?lavid=2721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8545" y="1690688"/>
            <a:ext cx="7061200" cy="47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3105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17595"/>
          </a:xfrm>
        </p:spPr>
        <p:txBody>
          <a:bodyPr>
            <a:normAutofit fontScale="90000"/>
          </a:bodyPr>
          <a:lstStyle/>
          <a:p>
            <a:r>
              <a:rPr lang="hu-HU">
                <a:latin typeface="Monotype Corsiva - 24"/>
              </a:rPr>
              <a:t>A császár, amikor megtudta, hogy el akarják őt küldeni, katonákat hívott össze és megtámadták a magyar embereket. De a magyar férfiak sem hagyták magukat, nagyon bátran szembeszálltak a császár katonáival és addig harcoltak bátran, ameddig csak tudtak! Ezekre a bátor magyar huszárokra emlékezünk március 15-én!</a:t>
            </a:r>
            <a:endParaRPr lang="hu-HU" dirty="0">
              <a:latin typeface="Monotype Corsiva - 24"/>
            </a:endParaRPr>
          </a:p>
        </p:txBody>
      </p:sp>
      <p:pic>
        <p:nvPicPr>
          <p:cNvPr id="2050" name="Picture 2" descr="http://m.blog.hu/ke/kettosmerce/image/kokard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8240" y="3982720"/>
            <a:ext cx="4409440" cy="266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6882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Monotype Corsiva - 24"/>
              </a:rPr>
              <a:t>Ez az otthonunk</a:t>
            </a:r>
          </a:p>
        </p:txBody>
      </p:sp>
      <p:pic>
        <p:nvPicPr>
          <p:cNvPr id="4" name="1848marcius15csezy_ez_az_otthonunk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038465" y="1353740"/>
            <a:ext cx="8294255" cy="5042442"/>
          </a:xfrm>
        </p:spPr>
      </p:pic>
    </p:spTree>
    <p:extLst>
      <p:ext uri="{BB962C8B-B14F-4D97-AF65-F5344CB8AC3E}">
        <p14:creationId xmlns:p14="http://schemas.microsoft.com/office/powerpoint/2010/main" xmlns="" val="283719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92365"/>
            <a:ext cx="10515600" cy="1598324"/>
          </a:xfrm>
        </p:spPr>
        <p:txBody>
          <a:bodyPr/>
          <a:lstStyle/>
          <a:p>
            <a:pPr algn="ctr"/>
            <a:r>
              <a:rPr lang="hu-HU" dirty="0"/>
              <a:t>Himnusz</a:t>
            </a:r>
          </a:p>
        </p:txBody>
      </p:sp>
      <p:pic>
        <p:nvPicPr>
          <p:cNvPr id="4" name="Magyar Himnusz - Hungarian National Anthem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99491" y="1487603"/>
            <a:ext cx="8525164" cy="4795297"/>
          </a:xfrm>
        </p:spPr>
      </p:pic>
    </p:spTree>
    <p:extLst>
      <p:ext uri="{BB962C8B-B14F-4D97-AF65-F5344CB8AC3E}">
        <p14:creationId xmlns:p14="http://schemas.microsoft.com/office/powerpoint/2010/main" xmlns="" val="191947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9AD598E-D409-4855-BAD4-83297580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FF0000"/>
                </a:solidFill>
                <a:latin typeface="Algerian" panose="04020705040A02060702" pitchFamily="82" charset="0"/>
              </a:rPr>
              <a:t>Március 15.  - gyerekszemmel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BBDDDC81-878D-456A-9CB5-47414038D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>
                <a:latin typeface="Monotype Corsiva - 24"/>
              </a:rPr>
              <a:t>  Hamarosan mindenhol nemzetiszínű lobogókat lenget majd a szél, az emberek pedig kokárdát tűznek a ruhájukra. </a:t>
            </a:r>
          </a:p>
          <a:p>
            <a:pPr marL="0" indent="0" algn="ctr">
              <a:buNone/>
            </a:pPr>
            <a:r>
              <a:rPr lang="hu-HU" dirty="0">
                <a:latin typeface="Monotype Corsiva - 24"/>
              </a:rPr>
              <a:t>   </a:t>
            </a:r>
            <a:r>
              <a:rPr lang="hu-HU" sz="4000" dirty="0">
                <a:solidFill>
                  <a:srgbClr val="FF0000"/>
                </a:solidFill>
                <a:latin typeface="Monotype Corsiva - 24"/>
              </a:rPr>
              <a:t>Miért?</a:t>
            </a:r>
          </a:p>
          <a:p>
            <a:pPr marL="0" indent="0">
              <a:buNone/>
            </a:pPr>
            <a:r>
              <a:rPr lang="hu-HU" dirty="0">
                <a:latin typeface="Monotype Corsiva - 24"/>
              </a:rPr>
              <a:t>  Nagyon régen az itt élő embereknek egy császár parancsolt. Ez a császár sajnos nem volt jó és igazságos uralkodó. Nagyon sok ember szegénységben, elégedetlenségben élt.</a:t>
            </a:r>
          </a:p>
          <a:p>
            <a:pPr marL="0" indent="0">
              <a:buNone/>
            </a:pPr>
            <a:r>
              <a:rPr lang="hu-HU" dirty="0">
                <a:latin typeface="Monotype Corsiva - 24"/>
              </a:rPr>
              <a:t>  Egy napon – éppen március 15-én – egypár fiatalember elhatározta, hogy ennek véget kell vetni. Ők voltak azok, nézd csak!</a:t>
            </a:r>
            <a:br>
              <a:rPr lang="hu-HU" dirty="0">
                <a:latin typeface="Monotype Corsiva - 24"/>
              </a:rPr>
            </a:br>
            <a:endParaRPr lang="hu-HU" dirty="0">
              <a:latin typeface="Monotype Corsiva - 2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6366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7965475" y="6152549"/>
            <a:ext cx="2625749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hu-HU" sz="2700" b="1" dirty="0">
                <a:solidFill>
                  <a:srgbClr val="000000"/>
                </a:solidFill>
                <a:latin typeface="Monotype Corsiva - 36"/>
              </a:rPr>
              <a:t>Pilvax kávéház</a:t>
            </a:r>
          </a:p>
        </p:txBody>
      </p:sp>
      <p:pic>
        <p:nvPicPr>
          <p:cNvPr id="11" name="Kép 10" descr="to241zh97072a[1]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7695" y="2217618"/>
            <a:ext cx="6826183" cy="393493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3" name="Szövegdoboz 12"/>
          <p:cNvSpPr txBox="1"/>
          <p:nvPr/>
        </p:nvSpPr>
        <p:spPr>
          <a:xfrm>
            <a:off x="419434" y="480595"/>
            <a:ext cx="1135172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hu-HU" sz="2800" b="1" dirty="0">
                <a:solidFill>
                  <a:srgbClr val="000000"/>
                </a:solidFill>
                <a:latin typeface="Monotype Corsiva - 24"/>
              </a:rPr>
              <a:t>Petőfi </a:t>
            </a:r>
            <a:r>
              <a:rPr lang="hu-HU" sz="2800" b="1" dirty="0" err="1">
                <a:solidFill>
                  <a:srgbClr val="000000"/>
                </a:solidFill>
                <a:latin typeface="Monotype Corsiva - 24"/>
              </a:rPr>
              <a:t>Sándor,a</a:t>
            </a:r>
            <a:r>
              <a:rPr lang="hu-HU" sz="2800" b="1" dirty="0">
                <a:solidFill>
                  <a:srgbClr val="000000"/>
                </a:solidFill>
                <a:latin typeface="Monotype Corsiva - 24"/>
              </a:rPr>
              <a:t> költő lett vezérük. Korán reggel indult az ifjak kávéházába.</a:t>
            </a:r>
          </a:p>
        </p:txBody>
      </p:sp>
      <p:pic>
        <p:nvPicPr>
          <p:cNvPr id="34" name="Kép 33" descr="temp(6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334" y="5494036"/>
            <a:ext cx="1802130" cy="125221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5" name="Szövegdoboz 34"/>
          <p:cNvSpPr txBox="1"/>
          <p:nvPr/>
        </p:nvSpPr>
        <p:spPr>
          <a:xfrm>
            <a:off x="0" y="1094234"/>
            <a:ext cx="11771162" cy="123110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00000"/>
                </a:solidFill>
                <a:latin typeface="Monotype Corsiva - 24"/>
              </a:rPr>
              <a:t>A Pilvaxban még csak néhány fiatalember volt. Egy papírra gyűjtötték össze, hogy mit szeretnének a magyar emberek.</a:t>
            </a:r>
          </a:p>
          <a:p>
            <a:pPr algn="ctr"/>
            <a:endParaRPr lang="hu-HU" dirty="0">
              <a:solidFill>
                <a:srgbClr val="000000"/>
              </a:solidFill>
              <a:latin typeface="Monotype Corsiva - 24"/>
            </a:endParaRPr>
          </a:p>
        </p:txBody>
      </p:sp>
      <p:sp>
        <p:nvSpPr>
          <p:cNvPr id="36" name="Szövegdoboz 35"/>
          <p:cNvSpPr txBox="1"/>
          <p:nvPr/>
        </p:nvSpPr>
        <p:spPr>
          <a:xfrm rot="16200000">
            <a:off x="11499539" y="370627"/>
            <a:ext cx="785793" cy="35080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hu-H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xmlns="" val="1939671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 Pilvax kávéházban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2275" y="1495353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xmlns="" val="2328670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latin typeface="Monotype Corsiva - 24"/>
              </a:rPr>
              <a:t>A kávéházból az egyetemhez mentek, egyre többen csatlakoztak hozzájuk.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76" y="1515313"/>
            <a:ext cx="9920604" cy="499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86148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91221" y="327025"/>
            <a:ext cx="10515600" cy="6254750"/>
          </a:xfrm>
        </p:spPr>
        <p:txBody>
          <a:bodyPr>
            <a:normAutofit/>
          </a:bodyPr>
          <a:lstStyle/>
          <a:p>
            <a:r>
              <a:rPr lang="hu-HU" dirty="0">
                <a:latin typeface="Monotype Corsiva - 24"/>
              </a:rPr>
              <a:t>Petőfi: Csatadal</a:t>
            </a:r>
            <a:br>
              <a:rPr lang="hu-HU" dirty="0">
                <a:latin typeface="Monotype Corsiva - 24"/>
              </a:rPr>
            </a:br>
            <a:r>
              <a:rPr lang="hu-HU" sz="3100" dirty="0">
                <a:latin typeface="Monotype Corsiva - 24"/>
              </a:rPr>
              <a:t>Trombita harsog, dob pereg,</a:t>
            </a:r>
            <a:br>
              <a:rPr lang="hu-HU" sz="3100" dirty="0">
                <a:latin typeface="Monotype Corsiva - 24"/>
              </a:rPr>
            </a:br>
            <a:r>
              <a:rPr lang="hu-HU" sz="3100" dirty="0">
                <a:latin typeface="Monotype Corsiva - 24"/>
              </a:rPr>
              <a:t>Kész a csatára a sereg.</a:t>
            </a:r>
            <a:br>
              <a:rPr lang="hu-HU" sz="3100" dirty="0">
                <a:latin typeface="Monotype Corsiva - 24"/>
              </a:rPr>
            </a:br>
            <a:r>
              <a:rPr lang="hu-HU" sz="3100" dirty="0">
                <a:solidFill>
                  <a:srgbClr val="FF0000"/>
                </a:solidFill>
                <a:latin typeface="Monotype Corsiva - 24"/>
              </a:rPr>
              <a:t>Előre!</a:t>
            </a:r>
            <a:r>
              <a:rPr lang="hu-HU" sz="3100" dirty="0">
                <a:latin typeface="Monotype Corsiva - 24"/>
              </a:rPr>
              <a:t/>
            </a:r>
            <a:br>
              <a:rPr lang="hu-HU" sz="3100" dirty="0">
                <a:latin typeface="Monotype Corsiva - 24"/>
              </a:rPr>
            </a:br>
            <a:r>
              <a:rPr lang="hu-HU" sz="3100" dirty="0">
                <a:latin typeface="Monotype Corsiva - 24"/>
              </a:rPr>
              <a:t>Süvít a golyó, cseng a kard,</a:t>
            </a:r>
            <a:br>
              <a:rPr lang="hu-HU" sz="3100" dirty="0">
                <a:latin typeface="Monotype Corsiva - 24"/>
              </a:rPr>
            </a:br>
            <a:r>
              <a:rPr lang="hu-HU" sz="3100" dirty="0">
                <a:latin typeface="Monotype Corsiva - 24"/>
              </a:rPr>
              <a:t>Ez lelkesíti a magyart.</a:t>
            </a:r>
            <a:br>
              <a:rPr lang="hu-HU" sz="3100" dirty="0">
                <a:latin typeface="Monotype Corsiva - 24"/>
              </a:rPr>
            </a:br>
            <a:r>
              <a:rPr lang="hu-HU" sz="3100" dirty="0">
                <a:solidFill>
                  <a:srgbClr val="FF0000"/>
                </a:solidFill>
                <a:latin typeface="Monotype Corsiva - 24"/>
              </a:rPr>
              <a:t>Előre!</a:t>
            </a:r>
            <a:r>
              <a:rPr lang="hu-HU" sz="3100" dirty="0">
                <a:latin typeface="Monotype Corsiva - 24"/>
              </a:rPr>
              <a:t/>
            </a:r>
            <a:br>
              <a:rPr lang="hu-HU" sz="3100" dirty="0">
                <a:latin typeface="Monotype Corsiva - 24"/>
              </a:rPr>
            </a:br>
            <a:r>
              <a:rPr lang="hu-HU" sz="3100" dirty="0">
                <a:latin typeface="Monotype Corsiva - 24"/>
              </a:rPr>
              <a:t>Föl a zászlóval magasra,</a:t>
            </a:r>
            <a:br>
              <a:rPr lang="hu-HU" sz="3100" dirty="0">
                <a:latin typeface="Monotype Corsiva - 24"/>
              </a:rPr>
            </a:br>
            <a:r>
              <a:rPr lang="hu-HU" sz="3100" dirty="0">
                <a:latin typeface="Monotype Corsiva - 24"/>
              </a:rPr>
              <a:t>Egész világ hadd láthassa.</a:t>
            </a:r>
            <a:br>
              <a:rPr lang="hu-HU" sz="3100" dirty="0">
                <a:latin typeface="Monotype Corsiva - 24"/>
              </a:rPr>
            </a:br>
            <a:r>
              <a:rPr lang="hu-HU" sz="3100" dirty="0">
                <a:solidFill>
                  <a:srgbClr val="FF0000"/>
                </a:solidFill>
                <a:latin typeface="Monotype Corsiva - 24"/>
              </a:rPr>
              <a:t>Előre!</a:t>
            </a:r>
            <a:r>
              <a:rPr lang="hu-HU" sz="3100" dirty="0">
                <a:latin typeface="Monotype Corsiva - 24"/>
              </a:rPr>
              <a:t/>
            </a:r>
            <a:br>
              <a:rPr lang="hu-HU" sz="3100" dirty="0">
                <a:latin typeface="Monotype Corsiva - 24"/>
              </a:rPr>
            </a:br>
            <a:r>
              <a:rPr lang="hu-HU" sz="3100" dirty="0">
                <a:latin typeface="Monotype Corsiva - 24"/>
              </a:rPr>
              <a:t>Hadd lássák és hadd olvassák,</a:t>
            </a:r>
            <a:br>
              <a:rPr lang="hu-HU" sz="3100" dirty="0">
                <a:latin typeface="Monotype Corsiva - 24"/>
              </a:rPr>
            </a:br>
            <a:r>
              <a:rPr lang="hu-HU" sz="3100" dirty="0">
                <a:latin typeface="Monotype Corsiva - 24"/>
              </a:rPr>
              <a:t>Rajta szent szó van: szabadság.</a:t>
            </a:r>
            <a:br>
              <a:rPr lang="hu-HU" sz="3100" dirty="0">
                <a:latin typeface="Monotype Corsiva - 24"/>
              </a:rPr>
            </a:br>
            <a:r>
              <a:rPr lang="hu-HU" sz="3100" dirty="0">
                <a:solidFill>
                  <a:srgbClr val="FF0000"/>
                </a:solidFill>
                <a:latin typeface="Monotype Corsiva - 24"/>
              </a:rPr>
              <a:t>Előre!</a:t>
            </a:r>
            <a:r>
              <a:rPr lang="hu-HU" sz="3100" dirty="0">
                <a:latin typeface="Monotype Corsiva - 24"/>
              </a:rPr>
              <a:t/>
            </a:r>
            <a:br>
              <a:rPr lang="hu-HU" sz="3100" dirty="0">
                <a:latin typeface="Monotype Corsiva - 24"/>
              </a:rPr>
            </a:br>
            <a:endParaRPr lang="hu-HU" sz="3100" dirty="0">
              <a:latin typeface="Monotype Corsiva - 24"/>
            </a:endParaRPr>
          </a:p>
        </p:txBody>
      </p:sp>
      <p:pic>
        <p:nvPicPr>
          <p:cNvPr id="1026" name="Picture 2" descr="https://tse2.mm.bing.net/th?id=OIP.NzkmY3Qd087xxmMABHD0GwHaEk&amp;pid=15.1&amp;P=0&amp;w=262&amp;h=16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7176" y="276225"/>
            <a:ext cx="3829646" cy="227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CF5663E4-FDC1-4179-8F94-4BBD09C563AB}"/>
              </a:ext>
            </a:extLst>
          </p:cNvPr>
          <p:cNvSpPr/>
          <p:nvPr/>
        </p:nvSpPr>
        <p:spPr>
          <a:xfrm>
            <a:off x="6457950" y="2551837"/>
            <a:ext cx="52488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solidFill>
                  <a:srgbClr val="1C1E21"/>
                </a:solidFill>
                <a:latin typeface="Monotype Corsiva - 24"/>
              </a:rPr>
              <a:t>Aki magyar, aki vitéz,</a:t>
            </a:r>
            <a:r>
              <a:rPr lang="hu-HU" sz="3200" dirty="0">
                <a:latin typeface="Monotype Corsiva - 24"/>
              </a:rPr>
              <a:t/>
            </a:r>
            <a:br>
              <a:rPr lang="hu-HU" sz="3200" dirty="0">
                <a:latin typeface="Monotype Corsiva - 24"/>
              </a:rPr>
            </a:br>
            <a:r>
              <a:rPr lang="hu-HU" sz="3200" dirty="0">
                <a:solidFill>
                  <a:srgbClr val="1C1E21"/>
                </a:solidFill>
                <a:latin typeface="Monotype Corsiva - 24"/>
              </a:rPr>
              <a:t>Az ellenséggel szembenéz.</a:t>
            </a:r>
            <a:r>
              <a:rPr lang="hu-HU" sz="3200" dirty="0">
                <a:latin typeface="Monotype Corsiva - 24"/>
              </a:rPr>
              <a:t/>
            </a:r>
            <a:br>
              <a:rPr lang="hu-HU" sz="3200" dirty="0">
                <a:latin typeface="Monotype Corsiva - 24"/>
              </a:rPr>
            </a:br>
            <a:r>
              <a:rPr lang="hu-HU" sz="3200" dirty="0">
                <a:solidFill>
                  <a:srgbClr val="FF0000"/>
                </a:solidFill>
                <a:latin typeface="Monotype Corsiva - 24"/>
              </a:rPr>
              <a:t>Előre!</a:t>
            </a:r>
            <a:r>
              <a:rPr lang="hu-HU" sz="3200" dirty="0">
                <a:latin typeface="Monotype Corsiva - 24"/>
              </a:rPr>
              <a:t/>
            </a:r>
            <a:br>
              <a:rPr lang="hu-HU" sz="3200" dirty="0">
                <a:latin typeface="Monotype Corsiva - 24"/>
              </a:rPr>
            </a:br>
            <a:r>
              <a:rPr lang="hu-HU" sz="3200" dirty="0">
                <a:solidFill>
                  <a:srgbClr val="1C1E21"/>
                </a:solidFill>
                <a:latin typeface="Monotype Corsiva - 24"/>
              </a:rPr>
              <a:t>Mindjárt vitéz, mihelyt magyar;</a:t>
            </a:r>
            <a:r>
              <a:rPr lang="hu-HU" sz="3200" dirty="0">
                <a:latin typeface="Monotype Corsiva - 24"/>
              </a:rPr>
              <a:t/>
            </a:r>
            <a:br>
              <a:rPr lang="hu-HU" sz="3200" dirty="0">
                <a:latin typeface="Monotype Corsiva - 24"/>
              </a:rPr>
            </a:br>
            <a:r>
              <a:rPr lang="hu-HU" sz="3200" dirty="0">
                <a:solidFill>
                  <a:srgbClr val="1C1E21"/>
                </a:solidFill>
                <a:latin typeface="Monotype Corsiva - 24"/>
              </a:rPr>
              <a:t>Ő s az isten egyet akar.</a:t>
            </a:r>
            <a:r>
              <a:rPr lang="hu-HU" sz="3200" dirty="0">
                <a:latin typeface="Monotype Corsiva - 24"/>
              </a:rPr>
              <a:t/>
            </a:r>
            <a:br>
              <a:rPr lang="hu-HU" sz="3200" dirty="0">
                <a:latin typeface="Monotype Corsiva - 24"/>
              </a:rPr>
            </a:br>
            <a:r>
              <a:rPr lang="hu-HU" sz="3200" dirty="0">
                <a:solidFill>
                  <a:srgbClr val="FF0000"/>
                </a:solidFill>
                <a:latin typeface="Monotype Corsiva - 24"/>
              </a:rPr>
              <a:t>Előre!</a:t>
            </a:r>
          </a:p>
        </p:txBody>
      </p:sp>
    </p:spTree>
    <p:extLst>
      <p:ext uri="{BB962C8B-B14F-4D97-AF65-F5344CB8AC3E}">
        <p14:creationId xmlns:p14="http://schemas.microsoft.com/office/powerpoint/2010/main" xmlns="" val="201063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4231CE0-458B-456A-A8BE-CD5E9EFCE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FF87D31D-F4CF-4B73-98D2-22534B37B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>
                <a:latin typeface="Monotype Corsiva - 24"/>
              </a:rPr>
              <a:t>Véres a föld lábam alatt,</a:t>
            </a:r>
            <a:br>
              <a:rPr lang="hu-HU" sz="3200" dirty="0">
                <a:latin typeface="Monotype Corsiva - 24"/>
              </a:rPr>
            </a:br>
            <a:r>
              <a:rPr lang="hu-HU" sz="3200" dirty="0">
                <a:latin typeface="Monotype Corsiva - 24"/>
              </a:rPr>
              <a:t>Lelőtték a pajtásomat,</a:t>
            </a:r>
            <a:br>
              <a:rPr lang="hu-HU" sz="3200" dirty="0">
                <a:latin typeface="Monotype Corsiva - 24"/>
              </a:rPr>
            </a:br>
            <a:r>
              <a:rPr lang="hu-HU" sz="3200" dirty="0">
                <a:solidFill>
                  <a:srgbClr val="FF0000"/>
                </a:solidFill>
                <a:latin typeface="Monotype Corsiva - 24"/>
              </a:rPr>
              <a:t>Előre!</a:t>
            </a:r>
            <a:r>
              <a:rPr lang="hu-HU" sz="3200" dirty="0">
                <a:latin typeface="Monotype Corsiva - 24"/>
              </a:rPr>
              <a:t/>
            </a:r>
            <a:br>
              <a:rPr lang="hu-HU" sz="3200" dirty="0">
                <a:latin typeface="Monotype Corsiva - 24"/>
              </a:rPr>
            </a:br>
            <a:r>
              <a:rPr lang="hu-HU" sz="3200" dirty="0">
                <a:latin typeface="Monotype Corsiva - 24"/>
              </a:rPr>
              <a:t>Én se' leszek rosszabb nála,</a:t>
            </a:r>
            <a:br>
              <a:rPr lang="hu-HU" sz="3200" dirty="0">
                <a:latin typeface="Monotype Corsiva - 24"/>
              </a:rPr>
            </a:br>
            <a:r>
              <a:rPr lang="hu-HU" sz="3200" dirty="0">
                <a:latin typeface="Monotype Corsiva - 24"/>
              </a:rPr>
              <a:t>Berohanok a halálba,</a:t>
            </a:r>
            <a:br>
              <a:rPr lang="hu-HU" sz="3200" dirty="0">
                <a:latin typeface="Monotype Corsiva - 24"/>
              </a:rPr>
            </a:br>
            <a:r>
              <a:rPr lang="hu-HU" sz="3200" dirty="0">
                <a:solidFill>
                  <a:srgbClr val="FF0000"/>
                </a:solidFill>
                <a:latin typeface="Monotype Corsiva - 24"/>
              </a:rPr>
              <a:t>Előre!</a:t>
            </a:r>
          </a:p>
          <a:p>
            <a:pPr marL="0" indent="0">
              <a:buNone/>
            </a:pPr>
            <a:r>
              <a:rPr lang="hu-HU" sz="3200" dirty="0">
                <a:latin typeface="Monotype Corsiva - 24"/>
              </a:rPr>
              <a:t>Ha lehull a két kezünk is,</a:t>
            </a:r>
            <a:br>
              <a:rPr lang="hu-HU" sz="3200" dirty="0">
                <a:latin typeface="Monotype Corsiva - 24"/>
              </a:rPr>
            </a:br>
            <a:r>
              <a:rPr lang="hu-HU" sz="3200" dirty="0">
                <a:latin typeface="Monotype Corsiva - 24"/>
              </a:rPr>
              <a:t>Ha mindnyájan itt veszünk is,</a:t>
            </a:r>
            <a:br>
              <a:rPr lang="hu-HU" sz="3200" dirty="0">
                <a:latin typeface="Monotype Corsiva - 24"/>
              </a:rPr>
            </a:br>
            <a:r>
              <a:rPr lang="hu-HU" sz="3200" dirty="0">
                <a:solidFill>
                  <a:srgbClr val="FF0000"/>
                </a:solidFill>
                <a:latin typeface="Monotype Corsiva - 24"/>
              </a:rPr>
              <a:t>Előre!</a:t>
            </a:r>
            <a:r>
              <a:rPr lang="hu-HU" sz="3200" dirty="0">
                <a:latin typeface="Monotype Corsiva - 24"/>
              </a:rPr>
              <a:t/>
            </a:r>
            <a:br>
              <a:rPr lang="hu-HU" sz="3200" dirty="0">
                <a:latin typeface="Monotype Corsiva - 24"/>
              </a:rPr>
            </a:br>
            <a:r>
              <a:rPr lang="hu-HU" sz="3200" dirty="0">
                <a:latin typeface="Monotype Corsiva - 24"/>
              </a:rPr>
              <a:t>Hogyha el kell veszni, nosza,</a:t>
            </a:r>
            <a:br>
              <a:rPr lang="hu-HU" sz="3200" dirty="0">
                <a:latin typeface="Monotype Corsiva - 24"/>
              </a:rPr>
            </a:br>
            <a:r>
              <a:rPr lang="hu-HU" sz="3200" dirty="0">
                <a:latin typeface="Monotype Corsiva - 24"/>
              </a:rPr>
              <a:t>Mi vesszünk el, ne a haza,</a:t>
            </a:r>
            <a:br>
              <a:rPr lang="hu-HU" sz="3200" dirty="0">
                <a:latin typeface="Monotype Corsiva - 24"/>
              </a:rPr>
            </a:br>
            <a:r>
              <a:rPr lang="hu-HU" sz="3200" dirty="0">
                <a:solidFill>
                  <a:srgbClr val="FF0000"/>
                </a:solidFill>
                <a:latin typeface="Monotype Corsiva - 24"/>
              </a:rPr>
              <a:t>Előre!</a:t>
            </a:r>
          </a:p>
          <a:p>
            <a:endParaRPr lang="hu-HU" dirty="0"/>
          </a:p>
        </p:txBody>
      </p:sp>
      <p:pic>
        <p:nvPicPr>
          <p:cNvPr id="6" name="Kép 5" descr="A képen rajz látható&#10;&#10;Automatikusan generált leírás">
            <a:extLst>
              <a:ext uri="{FF2B5EF4-FFF2-40B4-BE49-F238E27FC236}">
                <a16:creationId xmlns:a16="http://schemas.microsoft.com/office/drawing/2014/main" xmlns="" id="{BD6F4127-D76A-44D6-93A3-3E413021A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2742" y="2742939"/>
            <a:ext cx="3431058" cy="360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7124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 descr="temp(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33862" y="5597671"/>
            <a:ext cx="1802130" cy="125221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24" name="Kép 23" descr="clipboard(39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6414" y="321461"/>
            <a:ext cx="2782951" cy="427824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grpSp>
        <p:nvGrpSpPr>
          <p:cNvPr id="25" name="Csoportba foglalás 24"/>
          <p:cNvGrpSpPr/>
          <p:nvPr/>
        </p:nvGrpSpPr>
        <p:grpSpPr>
          <a:xfrm>
            <a:off x="129309" y="1208740"/>
            <a:ext cx="2538880" cy="3390969"/>
            <a:chOff x="-558800" y="-279399"/>
            <a:chExt cx="2969514" cy="3482085"/>
          </a:xfrm>
        </p:grpSpPr>
        <p:pic>
          <p:nvPicPr>
            <p:cNvPr id="26" name="Kép 25" descr="temp(9)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558800" y="-279399"/>
              <a:ext cx="2969514" cy="348208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27" name="Kép 26" descr="temp(5).png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2865000">
              <a:off x="879855" y="1327786"/>
              <a:ext cx="1003680" cy="1061719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</p:grpSp>
      <p:pic>
        <p:nvPicPr>
          <p:cNvPr id="28" name="Kép 27" descr="clipboard(47).pn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30432" y="153131"/>
            <a:ext cx="5327315" cy="466875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29" name="Szövegdoboz 28"/>
          <p:cNvSpPr txBox="1"/>
          <p:nvPr/>
        </p:nvSpPr>
        <p:spPr>
          <a:xfrm>
            <a:off x="424873" y="4910898"/>
            <a:ext cx="11611119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hu-HU" sz="2800" b="1" dirty="0">
                <a:solidFill>
                  <a:srgbClr val="000000"/>
                </a:solidFill>
                <a:latin typeface="Monotype Corsiva - 24"/>
              </a:rPr>
              <a:t>Elhatározták, hogy a nyomdába mennek, a Landerer és Heckenast nyomdában először a 12 pontot, majd a Nemzeti dalt kezdték el kinyomtatni. Ezrenként osztották ki a nép között. Szerették volna, ha mindenki elolvassa. </a:t>
            </a:r>
          </a:p>
          <a:p>
            <a:endParaRPr lang="hu-HU" b="1" dirty="0">
              <a:solidFill>
                <a:srgbClr val="000000"/>
              </a:solidFill>
              <a:latin typeface="Monotype Corsiva - 24"/>
            </a:endParaRPr>
          </a:p>
          <a:p>
            <a:endParaRPr lang="hu-HU" b="1" dirty="0">
              <a:solidFill>
                <a:srgbClr val="000000"/>
              </a:solidFill>
              <a:latin typeface="Monotype Corsiva - 24"/>
            </a:endParaRPr>
          </a:p>
        </p:txBody>
      </p:sp>
      <p:sp>
        <p:nvSpPr>
          <p:cNvPr id="30" name="Szövegdoboz 29"/>
          <p:cNvSpPr txBox="1"/>
          <p:nvPr/>
        </p:nvSpPr>
        <p:spPr>
          <a:xfrm rot="16200000">
            <a:off x="11499539" y="370627"/>
            <a:ext cx="785793" cy="35080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hu-H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Jokerman" panose="04090605060D06020702" pitchFamily="82" charset="0"/>
              </a:rPr>
              <a:t>NMA</a:t>
            </a:r>
          </a:p>
        </p:txBody>
      </p:sp>
    </p:spTree>
    <p:extLst>
      <p:ext uri="{BB962C8B-B14F-4D97-AF65-F5344CB8AC3E}">
        <p14:creationId xmlns:p14="http://schemas.microsoft.com/office/powerpoint/2010/main" xmlns="" val="340425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331</Words>
  <Application>Microsoft Office PowerPoint</Application>
  <PresentationFormat>Egyéni</PresentationFormat>
  <Paragraphs>30</Paragraphs>
  <Slides>16</Slides>
  <Notes>0</Notes>
  <HiddenSlides>0</HiddenSlides>
  <MMClips>2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7" baseType="lpstr">
      <vt:lpstr>Office-téma</vt:lpstr>
      <vt:lpstr>1. dia</vt:lpstr>
      <vt:lpstr>Himnusz</vt:lpstr>
      <vt:lpstr>Március 15.  - gyerekszemmel</vt:lpstr>
      <vt:lpstr>4. dia</vt:lpstr>
      <vt:lpstr>A Pilvax kávéházban</vt:lpstr>
      <vt:lpstr>A kávéházból az egyetemhez mentek, egyre többen csatlakoztak hozzájuk.</vt:lpstr>
      <vt:lpstr>Petőfi: Csatadal Trombita harsog, dob pereg, Kész a csatára a sereg. Előre! Süvít a golyó, cseng a kard, Ez lelkesíti a magyart. Előre! Föl a zászlóval magasra, Egész világ hadd láthassa. Előre! Hadd lássák és hadd olvassák, Rajta szent szó van: szabadság. Előre! </vt:lpstr>
      <vt:lpstr>8. dia</vt:lpstr>
      <vt:lpstr>9. dia</vt:lpstr>
      <vt:lpstr>10. dia</vt:lpstr>
      <vt:lpstr>11. dia</vt:lpstr>
      <vt:lpstr>Petőfi elszavalja a Nemzeti dalt</vt:lpstr>
      <vt:lpstr>13. dia</vt:lpstr>
      <vt:lpstr>Táncsics kiszabadítása</vt:lpstr>
      <vt:lpstr>A császár, amikor megtudta, hogy el akarják őt küldeni, katonákat hívott össze és megtámadták a magyar embereket. De a magyar férfiak sem hagyták magukat, nagyon bátran szembeszálltak a császár katonáival és addig harcoltak bátran, ameddig csak tudtak! Ezekre a bátor magyar huszárokra emlékezünk március 15-én!</vt:lpstr>
      <vt:lpstr>Ez az otthonunk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altisk-maglod</dc:creator>
  <cp:lastModifiedBy>user</cp:lastModifiedBy>
  <cp:revision>12</cp:revision>
  <dcterms:created xsi:type="dcterms:W3CDTF">2019-03-14T05:46:11Z</dcterms:created>
  <dcterms:modified xsi:type="dcterms:W3CDTF">2020-03-11T20:53:35Z</dcterms:modified>
</cp:coreProperties>
</file>