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emf" ContentType="image/x-emf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260A-ADDE-429C-99C2-D779DE35114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5A42-E01A-40B6-9ED8-AC449679004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260A-ADDE-429C-99C2-D779DE35114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5A42-E01A-40B6-9ED8-AC449679004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260A-ADDE-429C-99C2-D779DE35114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5A42-E01A-40B6-9ED8-AC449679004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260A-ADDE-429C-99C2-D779DE35114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5A42-E01A-40B6-9ED8-AC449679004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260A-ADDE-429C-99C2-D779DE35114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5A42-E01A-40B6-9ED8-AC449679004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260A-ADDE-429C-99C2-D779DE35114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5A42-E01A-40B6-9ED8-AC449679004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260A-ADDE-429C-99C2-D779DE35114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5A42-E01A-40B6-9ED8-AC449679004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260A-ADDE-429C-99C2-D779DE35114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5A42-E01A-40B6-9ED8-AC449679004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260A-ADDE-429C-99C2-D779DE35114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5A42-E01A-40B6-9ED8-AC449679004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260A-ADDE-429C-99C2-D779DE35114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5A42-E01A-40B6-9ED8-AC449679004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260A-ADDE-429C-99C2-D779DE35114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5A42-E01A-40B6-9ED8-AC449679004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4260A-ADDE-429C-99C2-D779DE35114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C5A42-E01A-40B6-9ED8-AC449679004F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openxmlformats.org/officeDocument/2006/relationships/tags" Target="../tags/tag5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microsoft.com/office/2007/relationships/media" Target="../media/media1.m4a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egits.be/allathatarozo/vakond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hyperlink" Target="https://www.agraroldal.hu/pajor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Képtalálat a következőre: „vakond kép”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293096"/>
            <a:ext cx="3096344" cy="217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76672"/>
            <a:ext cx="91440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4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Földnek mélyén folyton ások,</a:t>
            </a:r>
            <a:endParaRPr kumimoji="0" lang="hu-HU" sz="4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4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Túrás jelzi, merre járok,</a:t>
            </a:r>
            <a:endParaRPr kumimoji="0" lang="hu-HU" sz="4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4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Bársony bundám, vaksi szemem,</a:t>
            </a:r>
            <a:endParaRPr kumimoji="0" lang="hu-HU" sz="4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4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Éjjel-nappal rovart eszem.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4000" dirty="0"/>
              <a:t>Mi az</a:t>
            </a:r>
            <a:r>
              <a:rPr lang="hu-HU" sz="4000" dirty="0" smtClean="0"/>
              <a:t>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4000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6100"/>
    </mc:Choice>
    <mc:Fallback>
      <p:transition spd="slow" advTm="36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51520" y="562657"/>
            <a:ext cx="871296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5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Feladatok:</a:t>
            </a:r>
            <a:endParaRPr kumimoji="0" lang="hu-HU" sz="54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u-H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Mit tudsz a vakondról?</a:t>
            </a:r>
            <a:endParaRPr kumimoji="0" lang="hu-H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Olvasd el az OK 40. oldalán, a vakondról szóló szöveget!</a:t>
            </a:r>
            <a:endParaRPr kumimoji="0" lang="hu-H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Megrágja-e a vakond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növények gyökereit?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2681"/>
    </mc:Choice>
    <mc:Fallback>
      <p:transition spd="slow" advTm="326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Képtalálat a következőre: „pajor”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7" y="0"/>
            <a:ext cx="3707904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99948" y="33296"/>
            <a:ext cx="8944052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4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Pajor:   </a:t>
            </a:r>
            <a:endParaRPr kumimoji="0" lang="hu-H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4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Rovarnak talajban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4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élő lárvája</a:t>
            </a:r>
            <a:r>
              <a:rPr kumimoji="0" lang="hu-HU" sz="4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4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amelynek teste puha,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4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henger alakú, rágószerveivel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4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növényi részekkel táplálkozik.</a:t>
            </a:r>
            <a:endParaRPr kumimoji="0" lang="hu-H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4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talajból kibújó </a:t>
            </a:r>
            <a:r>
              <a:rPr kumimoji="0" lang="hu-HU" sz="4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pajor</a:t>
            </a:r>
            <a:r>
              <a:rPr kumimoji="0" lang="hu-HU" sz="4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megrágja a palánták leveleit.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4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Az énekesmadár megeszi a növényen mászó </a:t>
            </a:r>
            <a:r>
              <a:rPr kumimoji="0" lang="hu-HU" sz="4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pajor</a:t>
            </a:r>
            <a:r>
              <a:rPr kumimoji="0" lang="hu-HU" sz="4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t.</a:t>
            </a:r>
            <a:endParaRPr kumimoji="0" lang="hu-HU" sz="4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3320"/>
    </mc:Choice>
    <mc:Fallback>
      <p:transition spd="slow" advTm="43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115616" y="746121"/>
            <a:ext cx="7164288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Keresd meg a</a:t>
            </a:r>
            <a:r>
              <a:rPr kumimoji="0" lang="hu-HU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kérdésekre a szövegben a választ</a:t>
            </a:r>
            <a:r>
              <a:rPr kumimoji="0" lang="hu-H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600" b="1" dirty="0" smtClean="0">
                <a:solidFill>
                  <a:srgbClr val="92D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(Kérdésenként állítsd meg a videót!)</a:t>
            </a:r>
            <a:endParaRPr kumimoji="0" lang="hu-HU" sz="16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Hol él a vakond?</a:t>
            </a:r>
            <a:endParaRPr kumimoji="0" lang="hu-H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Mivel táplálkozik?</a:t>
            </a:r>
            <a:endParaRPr kumimoji="0" lang="hu-H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Hány </a:t>
            </a:r>
            <a:r>
              <a:rPr kumimoji="0" lang="hu-HU" sz="5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kisvakond</a:t>
            </a:r>
            <a:r>
              <a:rPr kumimoji="0" lang="hu-H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születik 1 évben?</a:t>
            </a:r>
            <a:endParaRPr kumimoji="0" lang="hu-H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Hány évig él?</a:t>
            </a:r>
            <a:endParaRPr kumimoji="0" lang="hu-H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7751"/>
    </mc:Choice>
    <mc:Fallback>
      <p:transition spd="slow" advTm="37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ögzített 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908935" y="4243024"/>
            <a:ext cx="406400" cy="406400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07504" y="620688"/>
            <a:ext cx="903649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latin typeface="SourceSansPro-Bold"/>
              </a:rPr>
              <a:t>A </a:t>
            </a:r>
            <a:r>
              <a:rPr lang="hu-HU" sz="3200" b="1" dirty="0" smtClean="0">
                <a:latin typeface="SourceSansPro-Bold"/>
              </a:rPr>
              <a:t>vakond</a:t>
            </a:r>
          </a:p>
          <a:p>
            <a:endParaRPr lang="hu-HU" sz="3200" b="1" dirty="0">
              <a:solidFill>
                <a:srgbClr val="45E605"/>
              </a:solidFill>
              <a:latin typeface="SourceSansPro-Bold"/>
            </a:endParaRPr>
          </a:p>
          <a:p>
            <a:r>
              <a:rPr lang="hu-HU" dirty="0" smtClean="0">
                <a:solidFill>
                  <a:srgbClr val="000000"/>
                </a:solidFill>
                <a:latin typeface="SourceSansPro-Regular"/>
              </a:rPr>
              <a:t>Hazánkban </a:t>
            </a:r>
            <a:r>
              <a:rPr lang="hu-HU" dirty="0">
                <a:solidFill>
                  <a:srgbClr val="000000"/>
                </a:solidFill>
                <a:latin typeface="SourceSansPro-Regular"/>
              </a:rPr>
              <a:t>gyakori rovarevő állat. </a:t>
            </a:r>
            <a:r>
              <a:rPr lang="hu-HU" u="sng" dirty="0">
                <a:solidFill>
                  <a:srgbClr val="000000"/>
                </a:solidFill>
                <a:latin typeface="SourceSansPro-Regular"/>
              </a:rPr>
              <a:t>Kiskertekben</a:t>
            </a:r>
            <a:r>
              <a:rPr lang="hu-HU" dirty="0">
                <a:solidFill>
                  <a:srgbClr val="000000"/>
                </a:solidFill>
                <a:latin typeface="SourceSansPro-Regular"/>
              </a:rPr>
              <a:t> is előfordul, s való igaz, hogy kitúr</a:t>
            </a:r>
          </a:p>
          <a:p>
            <a:r>
              <a:rPr lang="hu-HU" dirty="0">
                <a:solidFill>
                  <a:srgbClr val="000000"/>
                </a:solidFill>
                <a:latin typeface="SourceSansPro-Regular"/>
              </a:rPr>
              <a:t>néhány növényt, de kártételét többnyire eltúlozzák. </a:t>
            </a:r>
            <a:r>
              <a:rPr lang="hu-HU" u="wavyHeavy" dirty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SourceSansPro-Regular"/>
              </a:rPr>
              <a:t>A növények gyökereit</a:t>
            </a:r>
          </a:p>
          <a:p>
            <a:r>
              <a:rPr lang="hu-HU" u="wavyHeavy" dirty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SourceSansPro-Regular"/>
              </a:rPr>
              <a:t>nem rágja meg</a:t>
            </a:r>
            <a:r>
              <a:rPr lang="hu-HU" dirty="0">
                <a:solidFill>
                  <a:srgbClr val="000000"/>
                </a:solidFill>
                <a:latin typeface="SourceSansPro-Regular"/>
              </a:rPr>
              <a:t>, már csak azért sem, mert kizárólag kisebb</a:t>
            </a:r>
          </a:p>
          <a:p>
            <a:r>
              <a:rPr lang="hu-HU" dirty="0">
                <a:solidFill>
                  <a:srgbClr val="000000"/>
                </a:solidFill>
                <a:latin typeface="SourceSansPro-Regular"/>
              </a:rPr>
              <a:t>állatokkal táplálkozik. </a:t>
            </a:r>
            <a:r>
              <a:rPr lang="hu-HU" u="sng" dirty="0">
                <a:solidFill>
                  <a:srgbClr val="000000"/>
                </a:solidFill>
                <a:latin typeface="SourceSansPro-Regular"/>
              </a:rPr>
              <a:t>Rovarokat, pajorokat</a:t>
            </a:r>
            <a:r>
              <a:rPr lang="hu-HU" sz="1000" u="sng" dirty="0">
                <a:solidFill>
                  <a:srgbClr val="000000"/>
                </a:solidFill>
                <a:latin typeface="SourceSansPro-Regular"/>
              </a:rPr>
              <a:t>1</a:t>
            </a:r>
          </a:p>
          <a:p>
            <a:r>
              <a:rPr lang="hu-HU" u="sng" dirty="0">
                <a:solidFill>
                  <a:srgbClr val="000000"/>
                </a:solidFill>
                <a:latin typeface="SourceSansPro-Regular"/>
              </a:rPr>
              <a:t>és főképp gilisztákat fogyaszt</a:t>
            </a:r>
            <a:r>
              <a:rPr lang="hu-HU" dirty="0">
                <a:solidFill>
                  <a:srgbClr val="000000"/>
                </a:solidFill>
                <a:latin typeface="SourceSansPro-Regular"/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  <a:latin typeface="SourceSansPro-Regular"/>
              </a:rPr>
              <a:t>ám ha egy kisebb </a:t>
            </a:r>
            <a:r>
              <a:rPr lang="hu-HU" u="sng" dirty="0">
                <a:solidFill>
                  <a:srgbClr val="000000"/>
                </a:solidFill>
                <a:latin typeface="SourceSansPro-Regular"/>
              </a:rPr>
              <a:t>béka vagy gyík </a:t>
            </a:r>
            <a:r>
              <a:rPr lang="hu-HU" dirty="0">
                <a:solidFill>
                  <a:srgbClr val="000000"/>
                </a:solidFill>
                <a:latin typeface="SourceSansPro-Regular"/>
              </a:rPr>
              <a:t>a járataiba</a:t>
            </a:r>
          </a:p>
          <a:p>
            <a:r>
              <a:rPr lang="hu-HU" dirty="0">
                <a:solidFill>
                  <a:srgbClr val="000000"/>
                </a:solidFill>
                <a:latin typeface="SourceSansPro-Regular"/>
              </a:rPr>
              <a:t>pottyan, azt is megeszi.</a:t>
            </a:r>
          </a:p>
          <a:p>
            <a:r>
              <a:rPr lang="pt-BR" dirty="0">
                <a:solidFill>
                  <a:srgbClr val="000000"/>
                </a:solidFill>
                <a:latin typeface="SourceSansPro-Regular"/>
              </a:rPr>
              <a:t>A nőstény </a:t>
            </a:r>
            <a:r>
              <a:rPr lang="pt-BR" u="sng" dirty="0">
                <a:solidFill>
                  <a:srgbClr val="000000"/>
                </a:solidFill>
                <a:latin typeface="SourceSansPro-Regular"/>
              </a:rPr>
              <a:t>3-4 kölyköt hoz a világra,</a:t>
            </a:r>
          </a:p>
          <a:p>
            <a:r>
              <a:rPr lang="hu-HU" u="sng" dirty="0">
                <a:solidFill>
                  <a:srgbClr val="000000"/>
                </a:solidFill>
                <a:latin typeface="SourceSansPro-Regular"/>
              </a:rPr>
              <a:t>évente kétszer</a:t>
            </a:r>
            <a:r>
              <a:rPr lang="hu-HU" dirty="0">
                <a:solidFill>
                  <a:srgbClr val="000000"/>
                </a:solidFill>
                <a:latin typeface="SourceSansPro-Regular"/>
              </a:rPr>
              <a:t>. A vakond magányos</a:t>
            </a:r>
          </a:p>
          <a:p>
            <a:r>
              <a:rPr lang="hu-HU" dirty="0">
                <a:solidFill>
                  <a:srgbClr val="000000"/>
                </a:solidFill>
                <a:latin typeface="SourceSansPro-Regular"/>
              </a:rPr>
              <a:t>állat. A hím és a nőstény csak</a:t>
            </a:r>
          </a:p>
          <a:p>
            <a:r>
              <a:rPr lang="hu-HU" dirty="0">
                <a:solidFill>
                  <a:srgbClr val="000000"/>
                </a:solidFill>
                <a:latin typeface="SourceSansPro-Regular"/>
              </a:rPr>
              <a:t>párzási időszakban keresi egymás</a:t>
            </a:r>
          </a:p>
          <a:p>
            <a:r>
              <a:rPr lang="hu-HU" dirty="0">
                <a:solidFill>
                  <a:srgbClr val="000000"/>
                </a:solidFill>
                <a:latin typeface="SourceSansPro-Regular"/>
              </a:rPr>
              <a:t>társaságát. </a:t>
            </a:r>
            <a:r>
              <a:rPr lang="hu-HU" u="sng" dirty="0">
                <a:solidFill>
                  <a:srgbClr val="000000"/>
                </a:solidFill>
                <a:latin typeface="SourceSansPro-Regular"/>
              </a:rPr>
              <a:t>Kettő-négy évig él</a:t>
            </a:r>
            <a:r>
              <a:rPr lang="hu-HU" dirty="0" smtClean="0">
                <a:solidFill>
                  <a:srgbClr val="000000"/>
                </a:solidFill>
                <a:latin typeface="SourceSansPro-Regular"/>
              </a:rPr>
              <a:t>.</a:t>
            </a:r>
          </a:p>
          <a:p>
            <a:endParaRPr lang="hu-HU" dirty="0">
              <a:solidFill>
                <a:srgbClr val="000000"/>
              </a:solidFill>
              <a:latin typeface="SourceSansPro-Regular"/>
            </a:endParaRPr>
          </a:p>
          <a:p>
            <a:r>
              <a:rPr lang="hu-HU" i="1" dirty="0" smtClean="0">
                <a:solidFill>
                  <a:srgbClr val="000000"/>
                </a:solidFill>
                <a:latin typeface="SourceSansPro-It"/>
              </a:rPr>
              <a:t>                                Kovács </a:t>
            </a:r>
            <a:r>
              <a:rPr lang="hu-HU" i="1" dirty="0">
                <a:solidFill>
                  <a:srgbClr val="000000"/>
                </a:solidFill>
                <a:latin typeface="SourceSansPro-It"/>
              </a:rPr>
              <a:t>Zsolt nyomán</a:t>
            </a:r>
          </a:p>
          <a:p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2780928"/>
            <a:ext cx="3456384" cy="29241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10024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2800"/>
    </mc:Choice>
    <mc:Fallback>
      <p:transition spd="slow" advTm="72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623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 xmlns="">
        <p14:playEvt time="7488" objId="4"/>
        <p14:stopEvt time="70406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259632" y="-116814"/>
            <a:ext cx="6893056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Olvasd el magánhangzósan, szótagolva és folyamatosan is a szavakat!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8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kiskertekben</a:t>
            </a:r>
            <a:endParaRPr kumimoji="0" lang="hu-HU" sz="8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8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kártételét</a:t>
            </a:r>
            <a:endParaRPr kumimoji="0" lang="hu-HU" sz="8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8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táplálkozik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8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időszakban</a:t>
            </a:r>
            <a:r>
              <a:rPr kumimoji="0" lang="hu-HU" sz="8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7976"/>
    </mc:Choice>
    <mc:Fallback>
      <p:transition spd="slow" advTm="379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5536" y="620688"/>
            <a:ext cx="80648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dirty="0" smtClean="0">
                <a:solidFill>
                  <a:schemeClr val="accent3">
                    <a:lumMod val="75000"/>
                  </a:schemeClr>
                </a:solidFill>
              </a:rPr>
              <a:t>Gyakorold az ismeretterjesztő szöveg hangos olvasását!</a:t>
            </a:r>
          </a:p>
          <a:p>
            <a:pPr algn="ctr"/>
            <a:endParaRPr lang="hu-HU" sz="6000" dirty="0"/>
          </a:p>
          <a:p>
            <a:pPr algn="ctr"/>
            <a:endParaRPr lang="hu-HU" sz="6000" dirty="0" smtClean="0"/>
          </a:p>
          <a:p>
            <a:pPr algn="ctr"/>
            <a:r>
              <a:rPr lang="hu-HU" sz="6000" dirty="0" smtClean="0">
                <a:solidFill>
                  <a:srgbClr val="FF0000"/>
                </a:solidFill>
              </a:rPr>
              <a:t>Jó munkát!</a:t>
            </a:r>
            <a:endParaRPr lang="hu-HU" sz="6000" dirty="0">
              <a:solidFill>
                <a:srgbClr val="FF0000"/>
              </a:solidFill>
            </a:endParaRPr>
          </a:p>
        </p:txBody>
      </p:sp>
      <p:pic>
        <p:nvPicPr>
          <p:cNvPr id="3" name="Kép 2" descr="Képtalálat a következőre: „vakond kép”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1830" y="3436843"/>
            <a:ext cx="2772308" cy="181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488330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760"/>
    </mc:Choice>
    <mc:Fallback>
      <p:transition spd="slow" advTm="107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123728" y="4509120"/>
            <a:ext cx="6486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70C0"/>
                </a:solidFill>
                <a:latin typeface="Magyar Script" panose="030B04020602050B0404" pitchFamily="66" charset="0"/>
              </a:rPr>
              <a:t>Készítette: Pál Gáborné</a:t>
            </a:r>
          </a:p>
          <a:p>
            <a:pPr algn="ctr"/>
            <a:r>
              <a:rPr lang="hu-HU" sz="2000" b="1" dirty="0" err="1" smtClean="0">
                <a:solidFill>
                  <a:srgbClr val="0070C0"/>
                </a:solidFill>
                <a:latin typeface="Magyar Script" panose="030B04020602050B0404" pitchFamily="66" charset="0"/>
              </a:rPr>
              <a:t>Balsaráti</a:t>
            </a:r>
            <a:r>
              <a:rPr lang="hu-HU" sz="2000" b="1" dirty="0" smtClean="0">
                <a:solidFill>
                  <a:srgbClr val="0070C0"/>
                </a:solidFill>
                <a:latin typeface="Magyar Script" panose="030B04020602050B0404" pitchFamily="66" charset="0"/>
              </a:rPr>
              <a:t> Vitus János Általános Iskola </a:t>
            </a:r>
          </a:p>
          <a:p>
            <a:pPr algn="ctr"/>
            <a:r>
              <a:rPr lang="hu-HU" sz="2000" b="1" dirty="0" smtClean="0">
                <a:solidFill>
                  <a:srgbClr val="0070C0"/>
                </a:solidFill>
                <a:latin typeface="Magyar Script" panose="030B04020602050B0404" pitchFamily="66" charset="0"/>
              </a:rPr>
              <a:t>Dombegyház</a:t>
            </a:r>
          </a:p>
          <a:p>
            <a:pPr algn="ctr"/>
            <a:r>
              <a:rPr lang="hu-HU" sz="2000" b="1" dirty="0" smtClean="0">
                <a:solidFill>
                  <a:srgbClr val="0070C0"/>
                </a:solidFill>
                <a:latin typeface="Magyar Script" panose="030B04020602050B0404" pitchFamily="66" charset="0"/>
              </a:rPr>
              <a:t>2022. március 23.</a:t>
            </a:r>
            <a:endParaRPr lang="hu-HU" sz="2000" b="1" dirty="0">
              <a:solidFill>
                <a:srgbClr val="0070C0"/>
              </a:solidFill>
              <a:latin typeface="Magyar Script" panose="030B04020602050B0404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67544" y="620688"/>
            <a:ext cx="518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Felhasznált források:</a:t>
            </a:r>
          </a:p>
          <a:p>
            <a:r>
              <a:rPr lang="hu-HU" dirty="0"/>
              <a:t>OH: Hétszínvarázs olvasókönyv 2</a:t>
            </a:r>
            <a:r>
              <a:rPr lang="hu-HU" dirty="0" smtClean="0"/>
              <a:t>.</a:t>
            </a:r>
          </a:p>
          <a:p>
            <a:r>
              <a:rPr lang="hu-HU" dirty="0">
                <a:hlinkClick r:id="rId3"/>
              </a:rPr>
              <a:t>https://</a:t>
            </a:r>
            <a:r>
              <a:rPr lang="hu-HU" dirty="0" smtClean="0">
                <a:hlinkClick r:id="rId3"/>
              </a:rPr>
              <a:t>segits.be/allathatarozo/vakond</a:t>
            </a:r>
            <a:endParaRPr lang="hu-HU" dirty="0" smtClean="0"/>
          </a:p>
          <a:p>
            <a:r>
              <a:rPr lang="hu-HU" dirty="0">
                <a:hlinkClick r:id="rId4"/>
              </a:rPr>
              <a:t>https://</a:t>
            </a:r>
            <a:r>
              <a:rPr lang="hu-HU" dirty="0" smtClean="0">
                <a:hlinkClick r:id="rId4"/>
              </a:rPr>
              <a:t>www.agraroldal.hu/pajor.html</a:t>
            </a:r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05596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768"/>
    </mc:Choice>
    <mc:Fallback>
      <p:transition spd="slow" advTm="2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3.8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7|5.6|1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6|17.8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6|7.1|5.2|5.8|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7|1.9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8|7.7|6.3|7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9|2.6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268</Words>
  <Application>Microsoft Office PowerPoint</Application>
  <PresentationFormat>Diavetítés a képernyőre (4:3 oldalarány)</PresentationFormat>
  <Paragraphs>58</Paragraphs>
  <Slides>8</Slides>
  <Notes>0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Polle.cc</dc:creator>
  <cp:lastModifiedBy>user</cp:lastModifiedBy>
  <cp:revision>10</cp:revision>
  <dcterms:created xsi:type="dcterms:W3CDTF">2015-03-23T18:42:19Z</dcterms:created>
  <dcterms:modified xsi:type="dcterms:W3CDTF">2022-08-23T00:08:04Z</dcterms:modified>
</cp:coreProperties>
</file>