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5" r:id="rId1"/>
  </p:sldMasterIdLst>
  <p:sldIdLst>
    <p:sldId id="256" r:id="rId2"/>
    <p:sldId id="266" r:id="rId3"/>
    <p:sldId id="268" r:id="rId4"/>
    <p:sldId id="275" r:id="rId5"/>
    <p:sldId id="269" r:id="rId6"/>
    <p:sldId id="265" r:id="rId7"/>
    <p:sldId id="273" r:id="rId8"/>
    <p:sldId id="276" r:id="rId9"/>
    <p:sldId id="277" r:id="rId10"/>
    <p:sldId id="279" r:id="rId11"/>
    <p:sldId id="27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3825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069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942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1416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2720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603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636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763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4094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529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7340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979122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12" Type="http://schemas.openxmlformats.org/officeDocument/2006/relationships/image" Target="../media/image62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12" Type="http://schemas.openxmlformats.org/officeDocument/2006/relationships/image" Target="../media/image4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69455" y="609601"/>
            <a:ext cx="10057779" cy="3200400"/>
          </a:xfrm>
        </p:spPr>
        <p:txBody>
          <a:bodyPr/>
          <a:lstStyle/>
          <a:p>
            <a:r>
              <a:rPr lang="hu-HU" b="1" dirty="0" smtClean="0">
                <a:solidFill>
                  <a:srgbClr val="FFFF00"/>
                </a:solidFill>
              </a:rPr>
              <a:t>HELYESÍRÁSI 10 próba </a:t>
            </a:r>
            <a:br>
              <a:rPr lang="hu-HU" b="1" dirty="0" smtClean="0">
                <a:solidFill>
                  <a:srgbClr val="FFFF00"/>
                </a:solidFill>
              </a:rPr>
            </a:br>
            <a:r>
              <a:rPr lang="hu-HU" b="1" dirty="0" smtClean="0">
                <a:solidFill>
                  <a:srgbClr val="FFFF00"/>
                </a:solidFill>
              </a:rPr>
              <a:t>félév előtt</a:t>
            </a:r>
            <a:endParaRPr lang="hu-HU" b="1" cap="non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74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6905" y="45382"/>
            <a:ext cx="10474889" cy="1554144"/>
          </a:xfrm>
        </p:spPr>
        <p:txBody>
          <a:bodyPr>
            <a:normAutofit/>
          </a:bodyPr>
          <a:lstStyle/>
          <a:p>
            <a:pPr algn="l"/>
            <a:r>
              <a:rPr lang="hu-HU" b="1" dirty="0">
                <a:solidFill>
                  <a:srgbClr val="FFFF00"/>
                </a:solidFill>
              </a:rPr>
              <a:t>Minden kép valamilyen cselekvést vagy történést ábrázol. Mindegyik szó nevében van j </a:t>
            </a:r>
            <a:r>
              <a:rPr lang="hu-HU" b="1" dirty="0" smtClean="0">
                <a:solidFill>
                  <a:srgbClr val="FFFF00"/>
                </a:solidFill>
              </a:rPr>
              <a:t>vagy </a:t>
            </a:r>
            <a:r>
              <a:rPr lang="hu-HU" b="1" dirty="0" err="1">
                <a:solidFill>
                  <a:srgbClr val="FFFF00"/>
                </a:solidFill>
              </a:rPr>
              <a:t>ly</a:t>
            </a:r>
            <a:r>
              <a:rPr lang="hu-HU" b="1" dirty="0">
                <a:solidFill>
                  <a:srgbClr val="FFFF00"/>
                </a:solidFill>
              </a:rPr>
              <a:t>. </a:t>
            </a:r>
            <a:r>
              <a:rPr lang="hu-HU" b="1" dirty="0" smtClean="0">
                <a:solidFill>
                  <a:srgbClr val="FFFF00"/>
                </a:solidFill>
              </a:rPr>
              <a:t/>
            </a:r>
            <a:br>
              <a:rPr lang="hu-HU" b="1" dirty="0" smtClean="0">
                <a:solidFill>
                  <a:srgbClr val="FFFF00"/>
                </a:solidFill>
              </a:rPr>
            </a:br>
            <a:r>
              <a:rPr lang="hu-HU" b="1" dirty="0" smtClean="0">
                <a:solidFill>
                  <a:srgbClr val="FFFF00"/>
                </a:solidFill>
              </a:rPr>
              <a:t>Írd </a:t>
            </a:r>
            <a:r>
              <a:rPr lang="hu-HU" b="1" dirty="0">
                <a:solidFill>
                  <a:srgbClr val="FFFF00"/>
                </a:solidFill>
              </a:rPr>
              <a:t>le a szavakat füzetedbe!</a:t>
            </a:r>
            <a:endParaRPr lang="hu-HU" dirty="0"/>
          </a:p>
        </p:txBody>
      </p:sp>
      <p:pic>
        <p:nvPicPr>
          <p:cNvPr id="5122" name="Picture 2" descr="Jelkép, smiley, happyness, arc, sárga, ikon, mosoly. | Can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51" y="1459888"/>
            <a:ext cx="1598185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árosunk jeles személyiségei – gyermekrajzokon | Dunaszerdahely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4806" y="1477085"/>
            <a:ext cx="2441575" cy="162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üzet rakni – Hogyankell.h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5951" y="1483787"/>
            <a:ext cx="2223662" cy="16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arossz? – Anna barát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5918" y="3228897"/>
            <a:ext cx="17145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Arachnophobie. die angst vor spinnen und anderen spinnentieren. |  Premium-Vek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6537" y="1083455"/>
            <a:ext cx="207010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Króm, vízcsap, folyik. Csap, króm, stream., elszigetelt, víz, fehér. |  CanSto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37" y="3223944"/>
            <a:ext cx="1841436" cy="178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Bújócska Clipart és stock illusztrációk. 476 Bújócska vektoros EPS  illusztrációk és rajzok kereshetőek több ezer szerzői jogdíj mentes clip  art grafika designertől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9450" y="3223944"/>
            <a:ext cx="1670050" cy="184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11 Jógás alkotások ideas | jógás alkotások, jóga, illusztráció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7325" y="1312054"/>
            <a:ext cx="1841500" cy="184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Cardtoons - יום הולדת - יום הולדת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7729" y="3241723"/>
            <a:ext cx="2829065" cy="189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A megszolgált bér II. rész (magyar népmese) - Esti mese - egyszervolt.hu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836" y="3223944"/>
            <a:ext cx="2784475" cy="199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598" y="5292083"/>
            <a:ext cx="11402671" cy="129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207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" y="217506"/>
            <a:ext cx="11763375" cy="1077229"/>
          </a:xfrm>
        </p:spPr>
        <p:txBody>
          <a:bodyPr>
            <a:normAutofit fontScale="90000"/>
          </a:bodyPr>
          <a:lstStyle/>
          <a:p>
            <a:pPr algn="l"/>
            <a:r>
              <a:rPr lang="hu-HU" b="1" dirty="0" smtClean="0">
                <a:solidFill>
                  <a:srgbClr val="FFFF00"/>
                </a:solidFill>
              </a:rPr>
              <a:t>Találd ki a szavak ellentétét! Mindig a megadott szempont szerint gondolkodj! Írd le a szavakat elválasztva a füzetedbe!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228600" y="1294735"/>
            <a:ext cx="8972551" cy="1190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err="1" smtClean="0"/>
              <a:t>Végződjön</a:t>
            </a:r>
            <a:r>
              <a:rPr lang="hu-HU" sz="3600" b="1" dirty="0" smtClean="0"/>
              <a:t> a szó ellentéte hosszú ú-</a:t>
            </a:r>
            <a:r>
              <a:rPr lang="hu-HU" sz="3600" b="1" dirty="0" err="1" smtClean="0"/>
              <a:t>ra</a:t>
            </a:r>
            <a:r>
              <a:rPr lang="hu-HU" sz="3600" b="1" dirty="0" smtClean="0"/>
              <a:t>! </a:t>
            </a:r>
          </a:p>
          <a:p>
            <a:r>
              <a:rPr lang="hu-HU" sz="3600" b="1" dirty="0">
                <a:solidFill>
                  <a:srgbClr val="00B0F0"/>
                </a:solidFill>
              </a:rPr>
              <a:t>v</a:t>
            </a:r>
            <a:r>
              <a:rPr lang="hu-HU" sz="3600" b="1" dirty="0" smtClean="0">
                <a:solidFill>
                  <a:srgbClr val="00B0F0"/>
                </a:solidFill>
              </a:rPr>
              <a:t>idám, rövid, édes, béke, engedékeny </a:t>
            </a:r>
            <a:endParaRPr lang="hu-HU" sz="36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152398" y="2762339"/>
            <a:ext cx="9420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/>
              <a:t>Legyen a szó ellentétében j vagy </a:t>
            </a:r>
            <a:r>
              <a:rPr lang="hu-HU" sz="3600" b="1" dirty="0" err="1" smtClean="0"/>
              <a:t>ly</a:t>
            </a:r>
            <a:r>
              <a:rPr lang="hu-HU" sz="3600" b="1" dirty="0" smtClean="0"/>
              <a:t>! </a:t>
            </a:r>
          </a:p>
          <a:p>
            <a:r>
              <a:rPr lang="hu-HU" sz="3600" b="1" dirty="0">
                <a:solidFill>
                  <a:srgbClr val="00B0F0"/>
                </a:solidFill>
              </a:rPr>
              <a:t>m</a:t>
            </a:r>
            <a:r>
              <a:rPr lang="hu-HU" sz="3600" b="1" dirty="0" smtClean="0">
                <a:solidFill>
                  <a:srgbClr val="00B0F0"/>
                </a:solidFill>
              </a:rPr>
              <a:t>ély, nappal, csendes, könnyű, szögletes  </a:t>
            </a:r>
            <a:endParaRPr lang="hu-HU" sz="3600" b="1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45" y="4114932"/>
            <a:ext cx="11283033" cy="226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420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6255" y="1"/>
            <a:ext cx="12025746" cy="1524000"/>
          </a:xfrm>
        </p:spPr>
        <p:txBody>
          <a:bodyPr>
            <a:normAutofit fontScale="90000"/>
          </a:bodyPr>
          <a:lstStyle/>
          <a:p>
            <a:pPr algn="l"/>
            <a:r>
              <a:rPr lang="hu-HU" b="1" dirty="0">
                <a:solidFill>
                  <a:srgbClr val="FFFF00"/>
                </a:solidFill>
              </a:rPr>
              <a:t>Minden kép neve egy szótagból </a:t>
            </a:r>
            <a:r>
              <a:rPr lang="hu-HU" b="1" dirty="0" smtClean="0">
                <a:solidFill>
                  <a:srgbClr val="FFFF00"/>
                </a:solidFill>
              </a:rPr>
              <a:t>és 3 hangból áll. Mindegyik szóban van j vagy </a:t>
            </a:r>
            <a:r>
              <a:rPr lang="hu-HU" b="1" dirty="0" err="1" smtClean="0">
                <a:solidFill>
                  <a:srgbClr val="FFFF00"/>
                </a:solidFill>
              </a:rPr>
              <a:t>ly</a:t>
            </a:r>
            <a:r>
              <a:rPr lang="hu-HU" b="1" dirty="0" smtClean="0">
                <a:solidFill>
                  <a:srgbClr val="FFFF00"/>
                </a:solidFill>
              </a:rPr>
              <a:t>. Figyelj a szóban lévő magánhangzó időtartamára is! Írd le a szavakat a füzetedbe!</a:t>
            </a:r>
            <a:endParaRPr lang="hu-HU" dirty="0">
              <a:solidFill>
                <a:srgbClr val="FFFF00"/>
              </a:solidFill>
            </a:endParaRPr>
          </a:p>
        </p:txBody>
      </p:sp>
      <p:pic>
        <p:nvPicPr>
          <p:cNvPr id="1026" name="Picture 2" descr="Nagy, súly, és, kicsi, súly Rajz | k8501263 | Foto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1001" y="1612068"/>
            <a:ext cx="1620696" cy="162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oto Illusztráció rajz stílusa pillangó #183055122 | Fotky&amp;amp;Foto fotób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780" y="3398982"/>
            <a:ext cx="1584543" cy="122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yarmat, karikatúra, hangya, hangyaboly. Gyarmat, hangyaboly, ábra, vektor,  hangya, karikatúra. | Can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9648" y="1632200"/>
            <a:ext cx="2777060" cy="156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usty winds Stock vektorok, Gusty winds Jogdíjmentes illusztrációk |  Depositphotos®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5385" y="1632200"/>
            <a:ext cx="2057206" cy="153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0374" y="1656013"/>
            <a:ext cx="1540597" cy="1540597"/>
          </a:xfrm>
          <a:prstGeom prst="rect">
            <a:avLst/>
          </a:prstGeom>
        </p:spPr>
      </p:pic>
      <p:pic>
        <p:nvPicPr>
          <p:cNvPr id="7" name="Picture 4" descr="Rajz · öv · terv · művészet · retro · vicces - vektorgrafika ©  lineartestpilot (#4895911) | Stockfres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780" y="1612068"/>
            <a:ext cx="1584543" cy="158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Lázár Ervin: A lyukas zokni - Gyerekmese.inf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807322" y="3328622"/>
            <a:ext cx="1563649" cy="156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Juh Gyapjú Állatállomány - Ingyenes kép a Pixabay-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128691" y="3449107"/>
            <a:ext cx="1282262" cy="132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Díj Stock Illusztrációk | 1000+ Díj art | Fotosearch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3535" y="3328622"/>
            <a:ext cx="1474643" cy="159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Száj rajz – hogyan rajzolj igéző ajkakat? - Művészház.com – jobb  agyféltekés rajztanfolyam, jobb agyféltekés rajzolá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743" y="3308340"/>
            <a:ext cx="3212458" cy="160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8838" y="5037386"/>
            <a:ext cx="9744363" cy="165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46694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64657"/>
            <a:ext cx="12192000" cy="1715960"/>
          </a:xfrm>
        </p:spPr>
        <p:txBody>
          <a:bodyPr>
            <a:normAutofit/>
          </a:bodyPr>
          <a:lstStyle/>
          <a:p>
            <a:pPr algn="l"/>
            <a:r>
              <a:rPr lang="hu-HU" b="1" dirty="0" smtClean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Gondolatban pótold a nevekben a j vagy </a:t>
            </a:r>
            <a:r>
              <a:rPr lang="hu-HU" b="1" dirty="0" err="1" smtClean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ly</a:t>
            </a:r>
            <a:r>
              <a:rPr lang="hu-HU" b="1" dirty="0" smtClean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 betűt, majd betűrendben másold le helyesen a neveket a füzetedbe! </a:t>
            </a:r>
            <a:endParaRPr lang="hu-HU" b="1" dirty="0">
              <a:solidFill>
                <a:srgbClr val="FFFF0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1" y="2634083"/>
            <a:ext cx="11818828" cy="70416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1" y="4895888"/>
            <a:ext cx="11924893" cy="92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77655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9575" y="152401"/>
            <a:ext cx="10570139" cy="1685260"/>
          </a:xfrm>
        </p:spPr>
        <p:txBody>
          <a:bodyPr>
            <a:normAutofit/>
          </a:bodyPr>
          <a:lstStyle/>
          <a:p>
            <a:pPr algn="l"/>
            <a:r>
              <a:rPr lang="hu-HU" b="1" dirty="0">
                <a:solidFill>
                  <a:srgbClr val="FFFF00"/>
                </a:solidFill>
              </a:rPr>
              <a:t>Minden </a:t>
            </a:r>
            <a:r>
              <a:rPr lang="hu-HU" b="1" dirty="0" smtClean="0">
                <a:solidFill>
                  <a:srgbClr val="FFFF00"/>
                </a:solidFill>
              </a:rPr>
              <a:t>állat neve 2 szótagból. Figyelj a </a:t>
            </a:r>
            <a:r>
              <a:rPr lang="hu-HU" b="1" dirty="0">
                <a:solidFill>
                  <a:srgbClr val="FFFF00"/>
                </a:solidFill>
              </a:rPr>
              <a:t>szóban lévő magánhangzó időtartamára is! </a:t>
            </a:r>
            <a:r>
              <a:rPr lang="hu-HU" b="1" dirty="0" smtClean="0">
                <a:solidFill>
                  <a:srgbClr val="FFFF00"/>
                </a:solidFill>
              </a:rPr>
              <a:t>Elválasztva írd </a:t>
            </a:r>
            <a:r>
              <a:rPr lang="hu-HU" b="1" dirty="0">
                <a:solidFill>
                  <a:srgbClr val="FFFF00"/>
                </a:solidFill>
              </a:rPr>
              <a:t>le a szavakat a füzetedbe!</a:t>
            </a:r>
            <a:endParaRPr lang="hu-HU" dirty="0"/>
          </a:p>
        </p:txBody>
      </p:sp>
      <p:pic>
        <p:nvPicPr>
          <p:cNvPr id="3" name="Picture 12" descr="Szúnyog, fehér, elszigetelt, rajz. | Can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004" y="1716745"/>
            <a:ext cx="1963554" cy="164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Kígyó rajz Stock vektorok, Kígyó rajz Jogdíjmentes illusztrációk |  Depositphotos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458876" y="1619785"/>
            <a:ext cx="1935537" cy="163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ute cartoon squirrel - Aranyos mókus (3d rajz) - Megaport M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53810" y="3164848"/>
            <a:ext cx="1521177" cy="211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Ovisjel - Teknő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7853" y="1626641"/>
            <a:ext cx="1627531" cy="162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Bivaly, afrikai. Köpeny, afrika, vad, ábra, háttér, elszigetelt, kilátás,  african bivaly, állat, elülső, fehér. | CanSto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004" y="3402005"/>
            <a:ext cx="1767890" cy="177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étszínvaráz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7639" y="1721270"/>
            <a:ext cx="2340135" cy="164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iros · tigris · rajz · vektor · izolált · állat - vektorgrafika © ddraw  (#5042905) | Stockfres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7558" y="3402005"/>
            <a:ext cx="2376604" cy="18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Pulyka Illusztrációk és clip art. 65 727 Pulyka szerzői jogdíj mentes  illusztrációk, rajzok és grafikák kereshetőek több ezer vektoros EPS  clipart producertől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7774" y="3483851"/>
            <a:ext cx="1659397" cy="179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sinos, mód, művészet, elszigetelt, húzott, fehér, totyogó kisgyerek, vidra.  | CanStoc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0783" y="3792338"/>
            <a:ext cx="3560512" cy="148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agoly Rajz Gyerekeknek - Gyémánt rajz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7855" y="1664878"/>
            <a:ext cx="1600890" cy="160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3382" y="5398256"/>
            <a:ext cx="11596816" cy="126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37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27" y="212436"/>
            <a:ext cx="11842574" cy="884844"/>
          </a:xfrm>
        </p:spPr>
        <p:txBody>
          <a:bodyPr>
            <a:normAutofit fontScale="90000"/>
          </a:bodyPr>
          <a:lstStyle/>
          <a:p>
            <a:pPr algn="l"/>
            <a:r>
              <a:rPr lang="hu-HU" b="1" dirty="0" smtClean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Milyen tárgy vagy élettelen dolog nevét lehet kirakni az összekevert betűkből? Írd le a szavakat helyesen! </a:t>
            </a:r>
            <a:endParaRPr lang="hu-HU" b="1" dirty="0">
              <a:solidFill>
                <a:srgbClr val="FFFF0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336153" y="3656482"/>
            <a:ext cx="2881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/>
              <a:t>áiklyrst</a:t>
            </a:r>
            <a:endParaRPr lang="hu-HU" sz="48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6300983" y="2977716"/>
            <a:ext cx="2881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/>
              <a:t>aáfkly</a:t>
            </a:r>
            <a:endParaRPr lang="hu-HU" sz="48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138547" y="3734818"/>
            <a:ext cx="2881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/>
              <a:t>aflyruu</a:t>
            </a:r>
            <a:endParaRPr lang="hu-HU" sz="48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124693" y="3048687"/>
            <a:ext cx="2881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/>
              <a:t>eíjnszt</a:t>
            </a:r>
            <a:endParaRPr lang="hu-HU" sz="4800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166255" y="2244025"/>
            <a:ext cx="2881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/>
              <a:t>ehlymű</a:t>
            </a:r>
            <a:endParaRPr lang="hu-HU" sz="4800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6249893" y="4420948"/>
            <a:ext cx="2881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/>
              <a:t>ábjkmno</a:t>
            </a:r>
            <a:endParaRPr lang="hu-HU" sz="4800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249893" y="2244025"/>
            <a:ext cx="2881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/>
              <a:t>aikjsz</a:t>
            </a:r>
            <a:endParaRPr lang="hu-HU" sz="4800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66255" y="4420949"/>
            <a:ext cx="2596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/>
              <a:t>ehlytűz</a:t>
            </a:r>
            <a:endParaRPr lang="hu-HU" sz="4800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166255" y="5166244"/>
            <a:ext cx="2596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/>
              <a:t>ilyopszt</a:t>
            </a:r>
            <a:endParaRPr lang="hu-HU" sz="4800" b="1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6392667" y="5166245"/>
            <a:ext cx="2972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/>
              <a:t>aéojmnz</a:t>
            </a:r>
            <a:endParaRPr lang="hu-HU" sz="4800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711" y="2345600"/>
            <a:ext cx="2831867" cy="3609431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1639" y="2305682"/>
            <a:ext cx="2935675" cy="353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80762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1" grpId="0"/>
      <p:bldP spid="12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" y="136636"/>
            <a:ext cx="11467824" cy="998482"/>
          </a:xfrm>
        </p:spPr>
        <p:txBody>
          <a:bodyPr>
            <a:normAutofit fontScale="90000"/>
          </a:bodyPr>
          <a:lstStyle/>
          <a:p>
            <a:pPr algn="l"/>
            <a:r>
              <a:rPr lang="hu-HU" b="1" dirty="0">
                <a:solidFill>
                  <a:srgbClr val="FFFF00"/>
                </a:solidFill>
              </a:rPr>
              <a:t>Minden </a:t>
            </a:r>
            <a:r>
              <a:rPr lang="hu-HU" b="1" dirty="0" smtClean="0">
                <a:solidFill>
                  <a:srgbClr val="FFFF00"/>
                </a:solidFill>
              </a:rPr>
              <a:t>kép neve u vagy ú betűre végződik. Csak a megfelelő időtartamot írd le a füzetedbe!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3" name="AutoShape 26" descr="Gyűszű Illusztrációk és stock art. 4 025 Gyűszű illusztrációk és vektor EPS  clipart grafikák kereshetőek több ezer szerzői jogdíj mentes clip art bank  designertől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AutoShape 2" descr="Magyar Állami Jelképe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5" name="Picture 18" descr="Rajz · ágyú · retro · vicces · rajz · aranyos - vektorgrafika ©  lineartestpilot (#3153150) | Stockfr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62834"/>
            <a:ext cx="2149993" cy="214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zövegdoboz 25"/>
          <p:cNvSpPr txBox="1"/>
          <p:nvPr/>
        </p:nvSpPr>
        <p:spPr>
          <a:xfrm>
            <a:off x="1733672" y="2707167"/>
            <a:ext cx="802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chemeClr val="bg1"/>
                </a:solidFill>
              </a:rPr>
              <a:t>ú</a:t>
            </a:r>
            <a:endParaRPr lang="hu-HU" sz="4800" b="1" dirty="0">
              <a:solidFill>
                <a:schemeClr val="bg1"/>
              </a:solidFill>
            </a:endParaRPr>
          </a:p>
        </p:txBody>
      </p:sp>
      <p:pic>
        <p:nvPicPr>
          <p:cNvPr id="3076" name="Picture 4" descr="Városi madarak online madárhatározó: Dolmányos varj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824" y="3678132"/>
            <a:ext cx="2418061" cy="188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zövegdoboz 29"/>
          <p:cNvSpPr txBox="1"/>
          <p:nvPr/>
        </p:nvSpPr>
        <p:spPr>
          <a:xfrm>
            <a:off x="2075775" y="4057087"/>
            <a:ext cx="888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>
                <a:solidFill>
                  <a:schemeClr val="bg1"/>
                </a:solidFill>
              </a:rPr>
              <a:t>ú</a:t>
            </a:r>
          </a:p>
        </p:txBody>
      </p:sp>
      <p:pic>
        <p:nvPicPr>
          <p:cNvPr id="3078" name="Picture 6" descr="Kapu Illusztrációk és clipart. 202 461 Kapu szerzői jogdíj mentes  illusztrációk, rajzok és grafikák kereshetőek több ezer vektoros EPS clip  art készítőtől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184" y="1337499"/>
            <a:ext cx="2281362" cy="213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Szövegdoboz 31"/>
          <p:cNvSpPr txBox="1"/>
          <p:nvPr/>
        </p:nvSpPr>
        <p:spPr>
          <a:xfrm>
            <a:off x="4151432" y="1238849"/>
            <a:ext cx="700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>
                <a:solidFill>
                  <a:schemeClr val="bg1"/>
                </a:solidFill>
              </a:rPr>
              <a:t>u</a:t>
            </a:r>
          </a:p>
        </p:txBody>
      </p:sp>
      <p:pic>
        <p:nvPicPr>
          <p:cNvPr id="3080" name="Picture 8" descr="Nagyoló gyalu vásárlása – a Haberkorn Fairtool webáruházáb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7825" y="1293346"/>
            <a:ext cx="2273430" cy="218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Szövegdoboz 33"/>
          <p:cNvSpPr txBox="1"/>
          <p:nvPr/>
        </p:nvSpPr>
        <p:spPr>
          <a:xfrm>
            <a:off x="6531086" y="2679905"/>
            <a:ext cx="700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>
                <a:solidFill>
                  <a:schemeClr val="bg1"/>
                </a:solidFill>
              </a:rPr>
              <a:t>u</a:t>
            </a:r>
          </a:p>
        </p:txBody>
      </p:sp>
      <p:pic>
        <p:nvPicPr>
          <p:cNvPr id="3082" name="Picture 10" descr="Antik építőanya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6185" y="1040091"/>
            <a:ext cx="2071077" cy="244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Szövegdoboz 34"/>
          <p:cNvSpPr txBox="1"/>
          <p:nvPr/>
        </p:nvSpPr>
        <p:spPr>
          <a:xfrm>
            <a:off x="8632430" y="2264406"/>
            <a:ext cx="700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chemeClr val="bg1"/>
                </a:solidFill>
              </a:rPr>
              <a:t>ú</a:t>
            </a:r>
            <a:endParaRPr lang="hu-HU" sz="4800" b="1" dirty="0">
              <a:solidFill>
                <a:schemeClr val="bg1"/>
              </a:solidFill>
            </a:endParaRPr>
          </a:p>
        </p:txBody>
      </p:sp>
      <p:pic>
        <p:nvPicPr>
          <p:cNvPr id="3084" name="Picture 12" descr="Réce költőhelyek bemutatás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76570" y="742683"/>
            <a:ext cx="2098844" cy="279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Szövegdoboz 36"/>
          <p:cNvSpPr txBox="1"/>
          <p:nvPr/>
        </p:nvSpPr>
        <p:spPr>
          <a:xfrm>
            <a:off x="11081286" y="2644754"/>
            <a:ext cx="700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>
                <a:solidFill>
                  <a:schemeClr val="bg1"/>
                </a:solidFill>
              </a:rPr>
              <a:t>ú</a:t>
            </a:r>
          </a:p>
        </p:txBody>
      </p:sp>
      <p:pic>
        <p:nvPicPr>
          <p:cNvPr id="3086" name="Picture 14" descr="Batyu Stock illusztrációk. 62 482 Batyu clip art képek és szerzői jogdíj  mentes illusztrációk kereshetőek több ezer EPS vektor clip art és stock art  producertől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8500" y="3571595"/>
            <a:ext cx="221932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Szövegdoboz 39"/>
          <p:cNvSpPr txBox="1"/>
          <p:nvPr/>
        </p:nvSpPr>
        <p:spPr>
          <a:xfrm>
            <a:off x="4197095" y="4977500"/>
            <a:ext cx="700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>
                <a:solidFill>
                  <a:schemeClr val="bg1"/>
                </a:solidFill>
              </a:rPr>
              <a:t>u</a:t>
            </a:r>
          </a:p>
        </p:txBody>
      </p:sp>
      <p:pic>
        <p:nvPicPr>
          <p:cNvPr id="3088" name="Picture 16" descr="Daru, fehér, elszigetelt, háttér. | CanStoc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0440" y="3594004"/>
            <a:ext cx="2469784" cy="256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Szövegdoboz 41"/>
          <p:cNvSpPr txBox="1"/>
          <p:nvPr/>
        </p:nvSpPr>
        <p:spPr>
          <a:xfrm>
            <a:off x="6932109" y="5223179"/>
            <a:ext cx="700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chemeClr val="bg1"/>
                </a:solidFill>
              </a:rPr>
              <a:t>u</a:t>
            </a:r>
            <a:endParaRPr lang="hu-HU" sz="4800" b="1" dirty="0">
              <a:solidFill>
                <a:schemeClr val="bg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58083" y="3673646"/>
            <a:ext cx="1876425" cy="2428875"/>
          </a:xfrm>
          <a:prstGeom prst="rect">
            <a:avLst/>
          </a:prstGeom>
        </p:spPr>
      </p:pic>
      <p:sp>
        <p:nvSpPr>
          <p:cNvPr id="44" name="Szövegdoboz 43"/>
          <p:cNvSpPr txBox="1"/>
          <p:nvPr/>
        </p:nvSpPr>
        <p:spPr>
          <a:xfrm>
            <a:off x="7697018" y="3673646"/>
            <a:ext cx="650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>
                <a:solidFill>
                  <a:schemeClr val="bg1"/>
                </a:solidFill>
              </a:rPr>
              <a:t>ú</a:t>
            </a:r>
          </a:p>
        </p:txBody>
      </p:sp>
      <p:pic>
        <p:nvPicPr>
          <p:cNvPr id="3092" name="Picture 20" descr="Hamu műtrágyaként: hogyan lehet alkalmazni kerti és szobanövények  etetésére, hasznos tulajdonságok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65362" y="3729848"/>
            <a:ext cx="2526638" cy="142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Szövegdoboz 45"/>
          <p:cNvSpPr txBox="1"/>
          <p:nvPr/>
        </p:nvSpPr>
        <p:spPr>
          <a:xfrm>
            <a:off x="11497269" y="3792261"/>
            <a:ext cx="700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chemeClr val="bg1"/>
                </a:solidFill>
              </a:rPr>
              <a:t>u</a:t>
            </a:r>
            <a:endParaRPr lang="hu-HU" sz="4800" b="1" dirty="0">
              <a:solidFill>
                <a:schemeClr val="bg1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229" y="6102521"/>
            <a:ext cx="6105103" cy="61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340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30" grpId="0"/>
      <p:bldP spid="32" grpId="0"/>
      <p:bldP spid="34" grpId="0"/>
      <p:bldP spid="35" grpId="0"/>
      <p:bldP spid="37" grpId="0"/>
      <p:bldP spid="40" grpId="0"/>
      <p:bldP spid="42" grpId="0"/>
      <p:bldP spid="44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5745" y="272716"/>
            <a:ext cx="10992380" cy="1069821"/>
          </a:xfrm>
        </p:spPr>
        <p:txBody>
          <a:bodyPr>
            <a:normAutofit/>
          </a:bodyPr>
          <a:lstStyle/>
          <a:p>
            <a:pPr algn="l"/>
            <a:r>
              <a:rPr lang="hu-HU" b="1" dirty="0" smtClean="0">
                <a:solidFill>
                  <a:srgbClr val="FFFF00"/>
                </a:solidFill>
              </a:rPr>
              <a:t>Tagold szavakra a hosszú mondatot, és írd le helyesen a füzetedbe írott betűkkel!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219075" y="2073400"/>
            <a:ext cx="10539823" cy="1708026"/>
          </a:xfrm>
        </p:spPr>
        <p:txBody>
          <a:bodyPr>
            <a:normAutofit/>
          </a:bodyPr>
          <a:lstStyle/>
          <a:p>
            <a:pPr marL="6160" indent="0">
              <a:buNone/>
            </a:pPr>
            <a:r>
              <a:rPr lang="hu-H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AZIFJÚBAJNOKRAMOSOLYOGACSUK-LYÁSTOLVAJAKASTÉLYBAN.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4425922"/>
            <a:ext cx="11421462" cy="140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002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2882" y="207132"/>
            <a:ext cx="12025746" cy="1202565"/>
          </a:xfrm>
        </p:spPr>
        <p:txBody>
          <a:bodyPr>
            <a:normAutofit/>
          </a:bodyPr>
          <a:lstStyle/>
          <a:p>
            <a:pPr algn="l"/>
            <a:r>
              <a:rPr lang="hu-HU" b="1" dirty="0">
                <a:solidFill>
                  <a:srgbClr val="FFFF00"/>
                </a:solidFill>
              </a:rPr>
              <a:t>Minden kép </a:t>
            </a:r>
            <a:r>
              <a:rPr lang="hu-HU" b="1" dirty="0" smtClean="0">
                <a:solidFill>
                  <a:srgbClr val="FFFF00"/>
                </a:solidFill>
              </a:rPr>
              <a:t>nevében </a:t>
            </a:r>
            <a:r>
              <a:rPr lang="hu-HU" b="1" dirty="0" err="1" smtClean="0">
                <a:solidFill>
                  <a:srgbClr val="FFFF00"/>
                </a:solidFill>
              </a:rPr>
              <a:t>ly</a:t>
            </a:r>
            <a:r>
              <a:rPr lang="hu-HU" b="1" dirty="0" smtClean="0">
                <a:solidFill>
                  <a:srgbClr val="FFFF00"/>
                </a:solidFill>
              </a:rPr>
              <a:t> van. Betűrendben írd le a képek neveit!</a:t>
            </a:r>
            <a:endParaRPr lang="hu-HU" dirty="0">
              <a:solidFill>
                <a:srgbClr val="FFFF00"/>
              </a:solidFill>
            </a:endParaRPr>
          </a:p>
        </p:txBody>
      </p:sp>
      <p:pic>
        <p:nvPicPr>
          <p:cNvPr id="4098" name="Picture 2" descr="Folyó, hegyek, erdő, ábra. | Can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4965" y="896762"/>
            <a:ext cx="2112887" cy="165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ereblye 14 fogú | Pemex barkácsáruhá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0418" y="1257500"/>
            <a:ext cx="1827964" cy="153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3369" y="1257500"/>
            <a:ext cx="1978972" cy="1978972"/>
          </a:xfrm>
          <a:prstGeom prst="rect">
            <a:avLst/>
          </a:prstGeom>
        </p:spPr>
      </p:pic>
      <p:pic>
        <p:nvPicPr>
          <p:cNvPr id="4106" name="Picture 10" descr="Persely · rajz · illusztráció · mutat · rózsaszín · arany - vektorgrafika ©  bruno1998 (#4157062) | Stockfres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370" y="2381546"/>
            <a:ext cx="1709851" cy="17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Lépcsőkorlát, teraszkorlát, erkélykorlát, védőkorlát, kapaszkodók,  kapaszkodó, beltéri korlát, kültéri korlátok, kovácsoltvas korlát,  vaskorlát, javítás, készítés, hegeszté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8218" y="762612"/>
            <a:ext cx="2158578" cy="161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Művészet, jég, rajz, háttér, korcsolya, egyenes, fehér. | CanSto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8218" y="2493803"/>
            <a:ext cx="1837990" cy="191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Osztályterem, 1, téma, kép. Osztályterem, eps10, illustration., kép, -, 1,  téma, vektor. | CanStoc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7076" y="2805012"/>
            <a:ext cx="2286143" cy="16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Tornazsámoly rétegelt lemezből [Sportszer] - 14.230.- Ft : DeákDiák Kft.,  Főoldal !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94" y="3281801"/>
            <a:ext cx="2256249" cy="161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4421" y="4946321"/>
            <a:ext cx="11888414" cy="156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05524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27" y="212436"/>
            <a:ext cx="11842574" cy="884844"/>
          </a:xfrm>
        </p:spPr>
        <p:txBody>
          <a:bodyPr>
            <a:normAutofit fontScale="90000"/>
          </a:bodyPr>
          <a:lstStyle/>
          <a:p>
            <a:pPr algn="l"/>
            <a:r>
              <a:rPr lang="hu-HU" b="1" dirty="0" err="1" smtClean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Párosítsd</a:t>
            </a:r>
            <a:r>
              <a:rPr lang="hu-HU" b="1" dirty="0" smtClean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 össze a szótagkártyákat a két oszlopból úgy, hogy 2 szótagú szavakat kapj! Írd le a szavakat betűrendben!</a:t>
            </a:r>
            <a:endParaRPr lang="hu-HU" b="1" dirty="0">
              <a:solidFill>
                <a:srgbClr val="FFFF0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336153" y="3656482"/>
            <a:ext cx="2881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/>
              <a:t>-</a:t>
            </a:r>
            <a:r>
              <a:rPr lang="hu-HU" sz="4800" b="1" dirty="0" err="1" smtClean="0"/>
              <a:t>lyem</a:t>
            </a:r>
            <a:endParaRPr lang="hu-HU" sz="48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6300983" y="2977716"/>
            <a:ext cx="2881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/>
              <a:t>-</a:t>
            </a:r>
            <a:r>
              <a:rPr lang="hu-HU" sz="4800" b="1" dirty="0" err="1" smtClean="0"/>
              <a:t>szuly</a:t>
            </a:r>
            <a:endParaRPr lang="hu-HU" sz="48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83127" y="3513490"/>
            <a:ext cx="2881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/>
              <a:t>c</a:t>
            </a:r>
            <a:r>
              <a:rPr lang="hu-HU" sz="4800" b="1" dirty="0" smtClean="0"/>
              <a:t>ser-</a:t>
            </a:r>
            <a:endParaRPr lang="hu-HU" sz="48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124691" y="2977316"/>
            <a:ext cx="2881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/>
              <a:t>ta</a:t>
            </a:r>
            <a:r>
              <a:rPr lang="hu-HU" sz="4800" b="1" dirty="0" smtClean="0"/>
              <a:t>-</a:t>
            </a:r>
            <a:endParaRPr lang="hu-HU" sz="4800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124692" y="2365369"/>
            <a:ext cx="2040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/>
              <a:t>m</a:t>
            </a:r>
            <a:r>
              <a:rPr lang="hu-HU" sz="4800" b="1" dirty="0" err="1" smtClean="0"/>
              <a:t>ág</a:t>
            </a:r>
            <a:r>
              <a:rPr lang="hu-HU" sz="4800" b="1" dirty="0" smtClean="0"/>
              <a:t>-</a:t>
            </a:r>
            <a:endParaRPr lang="hu-HU" sz="4800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6371323" y="4237942"/>
            <a:ext cx="2881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/>
              <a:t>-</a:t>
            </a:r>
            <a:r>
              <a:rPr lang="hu-HU" sz="4800" b="1" dirty="0" err="1" smtClean="0"/>
              <a:t>réj</a:t>
            </a:r>
            <a:endParaRPr lang="hu-HU" sz="4800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249893" y="2244025"/>
            <a:ext cx="2881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/>
              <a:t>-</a:t>
            </a:r>
            <a:r>
              <a:rPr lang="hu-HU" sz="4800" b="1" dirty="0" err="1" smtClean="0"/>
              <a:t>sze</a:t>
            </a:r>
            <a:endParaRPr lang="hu-HU" sz="4800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83127" y="4125437"/>
            <a:ext cx="2596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/>
              <a:t>p</a:t>
            </a:r>
            <a:r>
              <a:rPr lang="hu-HU" sz="4800" b="1" dirty="0" err="1" smtClean="0"/>
              <a:t>a</a:t>
            </a:r>
            <a:r>
              <a:rPr lang="hu-HU" sz="4800" b="1" dirty="0" smtClean="0"/>
              <a:t>-</a:t>
            </a:r>
            <a:endParaRPr lang="hu-HU" sz="4800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124693" y="1676425"/>
            <a:ext cx="2596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/>
              <a:t>f</a:t>
            </a:r>
            <a:r>
              <a:rPr lang="hu-HU" sz="4800" b="1" dirty="0" smtClean="0"/>
              <a:t>ej-</a:t>
            </a:r>
            <a:endParaRPr lang="hu-HU" sz="4800" b="1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6204409" y="1612209"/>
            <a:ext cx="2972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/>
              <a:t>-mely</a:t>
            </a:r>
            <a:endParaRPr lang="hu-HU" sz="4800" b="1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6204409" y="1004618"/>
            <a:ext cx="1364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/>
              <a:t>-</a:t>
            </a:r>
            <a:r>
              <a:rPr lang="hu-HU" sz="4800" b="1" dirty="0" err="1" smtClean="0"/>
              <a:t>lya</a:t>
            </a:r>
            <a:endParaRPr lang="hu-HU" sz="4800" b="1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83127" y="1044662"/>
            <a:ext cx="1364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/>
              <a:t>s</a:t>
            </a:r>
            <a:r>
              <a:rPr lang="hu-HU" sz="4800" b="1" dirty="0" smtClean="0"/>
              <a:t>e-</a:t>
            </a:r>
            <a:endParaRPr lang="hu-HU" sz="4800" b="1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31" y="5045939"/>
            <a:ext cx="8392499" cy="170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5192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1" grpId="0"/>
      <p:bldP spid="12" grpId="0"/>
      <p:bldP spid="15" grpId="0"/>
      <p:bldP spid="16" grpId="0"/>
      <p:bldP spid="17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D251F"/>
      </a:dk2>
      <a:lt2>
        <a:srgbClr val="FAE9C5"/>
      </a:lt2>
      <a:accent1>
        <a:srgbClr val="ED3846"/>
      </a:accent1>
      <a:accent2>
        <a:srgbClr val="F87184"/>
      </a:accent2>
      <a:accent3>
        <a:srgbClr val="EC9DA9"/>
      </a:accent3>
      <a:accent4>
        <a:srgbClr val="ECC190"/>
      </a:accent4>
      <a:accent5>
        <a:srgbClr val="FFB268"/>
      </a:accent5>
      <a:accent6>
        <a:srgbClr val="F98657"/>
      </a:accent6>
      <a:hlink>
        <a:srgbClr val="B97669"/>
      </a:hlink>
      <a:folHlink>
        <a:srgbClr val="9E9483"/>
      </a:folHlink>
    </a:clrScheme>
    <a:fontScheme name="Madison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dison" id="{025CB5FB-2DD3-45EE-B6F0-CC461540EB19}" vid="{BCCF8060-3FCB-4641-B728-8A589529B1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3492</TotalTime>
  <Words>272</Words>
  <Application>Microsoft Office PowerPoint</Application>
  <PresentationFormat>Egyéni</PresentationFormat>
  <Paragraphs>48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Madison</vt:lpstr>
      <vt:lpstr>HELYESÍRÁSI 10 próba  félév előtt</vt:lpstr>
      <vt:lpstr>Minden kép neve egy szótagból és 3 hangból áll. Mindegyik szóban van j vagy ly. Figyelj a szóban lévő magánhangzó időtartamára is! Írd le a szavakat a füzetedbe!</vt:lpstr>
      <vt:lpstr>Gondolatban pótold a nevekben a j vagy ly betűt, majd betűrendben másold le helyesen a neveket a füzetedbe! </vt:lpstr>
      <vt:lpstr>Minden állat neve 2 szótagból. Figyelj a szóban lévő magánhangzó időtartamára is! Elválasztva írd le a szavakat a füzetedbe!</vt:lpstr>
      <vt:lpstr>Milyen tárgy vagy élettelen dolog nevét lehet kirakni az összekevert betűkből? Írd le a szavakat helyesen! </vt:lpstr>
      <vt:lpstr>Minden kép neve u vagy ú betűre végződik. Csak a megfelelő időtartamot írd le a füzetedbe!</vt:lpstr>
      <vt:lpstr>Tagold szavakra a hosszú mondatot, és írd le helyesen a füzetedbe írott betűkkel!</vt:lpstr>
      <vt:lpstr>Minden kép nevében ly van. Betűrendben írd le a képek neveit!</vt:lpstr>
      <vt:lpstr>Párosítsd össze a szótagkártyákat a két oszlopból úgy, hogy 2 szótagú szavakat kapj! Írd le a szavakat betűrendben!</vt:lpstr>
      <vt:lpstr>Minden kép valamilyen cselekvést vagy történést ábrázol. Mindegyik szó nevében van j vagy ly.  Írd le a szavakat füzetedbe!</vt:lpstr>
      <vt:lpstr>Találd ki a szavak ellentétét! Mindig a megadott szempont szerint gondolkodj! Írd le a szavakat elválasztva a füzetedbe!</vt:lpstr>
    </vt:vector>
  </TitlesOfParts>
  <Company>Városligeti Magya- Angol Két Tanítási Nyelvű Ált.Isk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HELYESÍRÁS GYAKORLÁSA</dc:title>
  <dc:creator>Tóth Lívia</dc:creator>
  <cp:lastModifiedBy>user</cp:lastModifiedBy>
  <cp:revision>185</cp:revision>
  <dcterms:created xsi:type="dcterms:W3CDTF">2021-09-18T10:10:25Z</dcterms:created>
  <dcterms:modified xsi:type="dcterms:W3CDTF">2022-01-15T21:20:29Z</dcterms:modified>
</cp:coreProperties>
</file>