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6" r:id="rId4"/>
    <p:sldId id="265" r:id="rId5"/>
    <p:sldId id="267" r:id="rId6"/>
    <p:sldId id="268" r:id="rId7"/>
    <p:sldId id="269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69455" y="609601"/>
            <a:ext cx="10057779" cy="3200400"/>
          </a:xfrm>
        </p:spPr>
        <p:txBody>
          <a:bodyPr/>
          <a:lstStyle/>
          <a:p>
            <a:r>
              <a:rPr lang="hu-HU" b="1" dirty="0" err="1" smtClean="0">
                <a:solidFill>
                  <a:srgbClr val="00B050"/>
                </a:solidFill>
              </a:rPr>
              <a:t>HELYESÍRÁSi</a:t>
            </a:r>
            <a:r>
              <a:rPr lang="hu-HU" b="1" dirty="0" smtClean="0">
                <a:solidFill>
                  <a:srgbClr val="00B050"/>
                </a:solidFill>
              </a:rPr>
              <a:t> 7 próba </a:t>
            </a:r>
            <a:br>
              <a:rPr lang="hu-HU" b="1" dirty="0" smtClean="0">
                <a:solidFill>
                  <a:srgbClr val="00B050"/>
                </a:solidFill>
              </a:rPr>
            </a:br>
            <a:r>
              <a:rPr lang="hu-HU" b="1" dirty="0" smtClean="0">
                <a:solidFill>
                  <a:srgbClr val="00B050"/>
                </a:solidFill>
              </a:rPr>
              <a:t>o-ó </a:t>
            </a:r>
            <a:r>
              <a:rPr lang="hu-HU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időtartam</a:t>
            </a:r>
            <a:r>
              <a:rPr lang="hu-HU" b="1" dirty="0" smtClean="0">
                <a:solidFill>
                  <a:srgbClr val="00B050"/>
                </a:solidFill>
              </a:rPr>
              <a:t> gyakorlása</a:t>
            </a:r>
            <a:endParaRPr lang="hu-HU" b="1" cap="non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74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0907" y="189367"/>
            <a:ext cx="3676072" cy="4401683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Időkitöltő feladat: </a:t>
            </a:r>
            <a:r>
              <a:rPr lang="hu-HU" b="1" dirty="0" err="1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Gyűjtsetek</a:t>
            </a:r>
            <a:r>
              <a:rPr lang="hu-HU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szavakat a táblán! </a:t>
            </a:r>
            <a:br>
              <a:rPr lang="hu-HU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hu-HU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(Minden dia után visszatérhettek rá, ha van időtök.) </a:t>
            </a:r>
            <a:endParaRPr lang="hu-HU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393135"/>
              </p:ext>
            </p:extLst>
          </p:nvPr>
        </p:nvGraphicFramePr>
        <p:xfrm>
          <a:off x="4248726" y="808492"/>
          <a:ext cx="3592945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589">
                  <a:extLst>
                    <a:ext uri="{9D8B030D-6E8A-4147-A177-3AD203B41FA5}">
                      <a16:colId xmlns:a16="http://schemas.microsoft.com/office/drawing/2014/main" xmlns="" val="487295107"/>
                    </a:ext>
                  </a:extLst>
                </a:gridCol>
                <a:gridCol w="718589">
                  <a:extLst>
                    <a:ext uri="{9D8B030D-6E8A-4147-A177-3AD203B41FA5}">
                      <a16:colId xmlns:a16="http://schemas.microsoft.com/office/drawing/2014/main" xmlns="" val="3111206644"/>
                    </a:ext>
                  </a:extLst>
                </a:gridCol>
                <a:gridCol w="718589">
                  <a:extLst>
                    <a:ext uri="{9D8B030D-6E8A-4147-A177-3AD203B41FA5}">
                      <a16:colId xmlns:a16="http://schemas.microsoft.com/office/drawing/2014/main" xmlns="" val="1349716462"/>
                    </a:ext>
                  </a:extLst>
                </a:gridCol>
                <a:gridCol w="718589">
                  <a:extLst>
                    <a:ext uri="{9D8B030D-6E8A-4147-A177-3AD203B41FA5}">
                      <a16:colId xmlns:a16="http://schemas.microsoft.com/office/drawing/2014/main" xmlns="" val="327505264"/>
                    </a:ext>
                  </a:extLst>
                </a:gridCol>
                <a:gridCol w="718589">
                  <a:extLst>
                    <a:ext uri="{9D8B030D-6E8A-4147-A177-3AD203B41FA5}">
                      <a16:colId xmlns:a16="http://schemas.microsoft.com/office/drawing/2014/main" xmlns="" val="1436175359"/>
                    </a:ext>
                  </a:extLst>
                </a:gridCol>
              </a:tblGrid>
              <a:tr h="529644">
                <a:tc>
                  <a:txBody>
                    <a:bodyPr/>
                    <a:lstStyle/>
                    <a:p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268972"/>
                  </a:ext>
                </a:extLst>
              </a:tr>
              <a:tr h="529644"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6560011"/>
                  </a:ext>
                </a:extLst>
              </a:tr>
              <a:tr h="529644"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782507"/>
                  </a:ext>
                </a:extLst>
              </a:tr>
              <a:tr h="529644"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0134141"/>
                  </a:ext>
                </a:extLst>
              </a:tr>
              <a:tr h="529644"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4284467"/>
                  </a:ext>
                </a:extLst>
              </a:tr>
              <a:tr h="529644"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440041"/>
                  </a:ext>
                </a:extLst>
              </a:tr>
              <a:tr h="529644"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5655673"/>
                  </a:ext>
                </a:extLst>
              </a:tr>
              <a:tr h="529644"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3725834"/>
                  </a:ext>
                </a:extLst>
              </a:tr>
              <a:tr h="529644"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1528808"/>
                  </a:ext>
                </a:extLst>
              </a:tr>
              <a:tr h="529644"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2675091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3238100"/>
              </p:ext>
            </p:extLst>
          </p:nvPr>
        </p:nvGraphicFramePr>
        <p:xfrm>
          <a:off x="8183418" y="808493"/>
          <a:ext cx="3620655" cy="5883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131">
                  <a:extLst>
                    <a:ext uri="{9D8B030D-6E8A-4147-A177-3AD203B41FA5}">
                      <a16:colId xmlns:a16="http://schemas.microsoft.com/office/drawing/2014/main" xmlns="" val="2647637714"/>
                    </a:ext>
                  </a:extLst>
                </a:gridCol>
                <a:gridCol w="724131">
                  <a:extLst>
                    <a:ext uri="{9D8B030D-6E8A-4147-A177-3AD203B41FA5}">
                      <a16:colId xmlns:a16="http://schemas.microsoft.com/office/drawing/2014/main" xmlns="" val="3617039696"/>
                    </a:ext>
                  </a:extLst>
                </a:gridCol>
                <a:gridCol w="724131">
                  <a:extLst>
                    <a:ext uri="{9D8B030D-6E8A-4147-A177-3AD203B41FA5}">
                      <a16:colId xmlns:a16="http://schemas.microsoft.com/office/drawing/2014/main" xmlns="" val="2166795004"/>
                    </a:ext>
                  </a:extLst>
                </a:gridCol>
                <a:gridCol w="724131">
                  <a:extLst>
                    <a:ext uri="{9D8B030D-6E8A-4147-A177-3AD203B41FA5}">
                      <a16:colId xmlns:a16="http://schemas.microsoft.com/office/drawing/2014/main" xmlns="" val="3806946756"/>
                    </a:ext>
                  </a:extLst>
                </a:gridCol>
                <a:gridCol w="724131">
                  <a:extLst>
                    <a:ext uri="{9D8B030D-6E8A-4147-A177-3AD203B41FA5}">
                      <a16:colId xmlns:a16="http://schemas.microsoft.com/office/drawing/2014/main" xmlns="" val="557604324"/>
                    </a:ext>
                  </a:extLst>
                </a:gridCol>
              </a:tblGrid>
              <a:tr h="67120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7009031"/>
                  </a:ext>
                </a:extLst>
              </a:tr>
              <a:tr h="568888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5629576"/>
                  </a:ext>
                </a:extLst>
              </a:tr>
              <a:tr h="568888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2053238"/>
                  </a:ext>
                </a:extLst>
              </a:tr>
              <a:tr h="568888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4966828"/>
                  </a:ext>
                </a:extLst>
              </a:tr>
              <a:tr h="568888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9266214"/>
                  </a:ext>
                </a:extLst>
              </a:tr>
              <a:tr h="568888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4461611"/>
                  </a:ext>
                </a:extLst>
              </a:tr>
              <a:tr h="568888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5473155"/>
                  </a:ext>
                </a:extLst>
              </a:tr>
              <a:tr h="568888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6310123"/>
                  </a:ext>
                </a:extLst>
              </a:tr>
              <a:tr h="568888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9629561"/>
                  </a:ext>
                </a:extLst>
              </a:tr>
              <a:tr h="568888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3002261"/>
                  </a:ext>
                </a:extLst>
              </a:tr>
            </a:tbl>
          </a:graphicData>
        </a:graphic>
      </p:graphicFrame>
      <p:pic>
        <p:nvPicPr>
          <p:cNvPr id="5122" name="Picture 2" descr="Dívány – Tág világ – Galé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29" y="4853731"/>
            <a:ext cx="2614273" cy="174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177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1673" y="193964"/>
            <a:ext cx="10825738" cy="1006764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Minden kép neve egy szótagból áll. </a:t>
            </a:r>
            <a:r>
              <a:rPr lang="hu-HU" b="1" dirty="0" smtClean="0">
                <a:solidFill>
                  <a:srgbClr val="00B050"/>
                </a:solidFill>
              </a:rPr>
              <a:t/>
            </a:r>
            <a:br>
              <a:rPr lang="hu-HU" b="1" dirty="0" smtClean="0">
                <a:solidFill>
                  <a:srgbClr val="00B050"/>
                </a:solidFill>
              </a:rPr>
            </a:br>
            <a:r>
              <a:rPr lang="hu-HU" b="1" dirty="0" smtClean="0">
                <a:solidFill>
                  <a:srgbClr val="00B050"/>
                </a:solidFill>
              </a:rPr>
              <a:t>Csoportosítva </a:t>
            </a:r>
            <a:r>
              <a:rPr lang="hu-HU" b="1" dirty="0">
                <a:solidFill>
                  <a:srgbClr val="00B050"/>
                </a:solidFill>
              </a:rPr>
              <a:t>írd le a képek nevét a </a:t>
            </a:r>
            <a:r>
              <a:rPr lang="hu-HU" b="1" dirty="0" smtClean="0">
                <a:solidFill>
                  <a:srgbClr val="00B050"/>
                </a:solidFill>
              </a:rPr>
              <a:t>füzetedbe</a:t>
            </a:r>
            <a:r>
              <a:rPr lang="hu-HU" b="1" dirty="0">
                <a:solidFill>
                  <a:srgbClr val="00B050"/>
                </a:solidFill>
              </a:rPr>
              <a:t>!</a:t>
            </a:r>
            <a:endParaRPr lang="hu-HU" dirty="0"/>
          </a:p>
        </p:txBody>
      </p:sp>
      <p:pic>
        <p:nvPicPr>
          <p:cNvPr id="2050" name="Picture 2" descr="Fehér · csont · kutya · illusztráció · rajz · képregény - vektorgrafika ©  rogistok (#8186322) | Stockfr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863" y="2589119"/>
            <a:ext cx="2027321" cy="202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3" y="1200727"/>
            <a:ext cx="1034472" cy="1210331"/>
          </a:xfrm>
          <a:prstGeom prst="rect">
            <a:avLst/>
          </a:prstGeom>
        </p:spPr>
      </p:pic>
      <p:pic>
        <p:nvPicPr>
          <p:cNvPr id="2052" name="Picture 4" descr="Aranyos · pók · rajz · terv · művészet · háló - vektorgrafika © jawa123  (#7346881) | Stockfr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73" y="2606763"/>
            <a:ext cx="1625235" cy="202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étapálca Vektorok, Illusztrációk és Clipartok (Oldal 10) | Stockfre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73" y="4812144"/>
            <a:ext cx="1918855" cy="19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b · clip · art · rajz · illusztráció · színes · terv - vektorgrafika ©  izakowski (#3239791) | Stockfre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3089" y="2589120"/>
            <a:ext cx="2035060" cy="19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 gól - Hazai és nemzetközi futball hír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1054" y="2569715"/>
            <a:ext cx="2937960" cy="195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ranyos · hód · rajz · pózol · kezek · szemek - vektorgrafika © jawa123  (#7415269) | Stockfres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9824" y="4714291"/>
            <a:ext cx="2075792" cy="211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orz Rajz | k41908552 | Fotosearc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298" y="4714291"/>
            <a:ext cx="2052487" cy="21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Komp Stock Fotók, Képek és Vektografikák | Stockfres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3467" y="4943763"/>
            <a:ext cx="2680854" cy="178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rót Illusztrációk és clip art. 252 905 Drót szerzői jogdíj mentes  illusztrációk, rajzok és grafikák kereshetőek több ezer vektoros EPS  clipart producertől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60389" y="1622331"/>
            <a:ext cx="3810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Four colorful buttons cut out on white background Stock Photo - Alam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1381" y="4844404"/>
            <a:ext cx="1905485" cy="20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1279" y="1269240"/>
            <a:ext cx="9171229" cy="110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669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0413" y="136636"/>
            <a:ext cx="11047411" cy="998482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Minden kép neve </a:t>
            </a:r>
            <a:r>
              <a:rPr lang="hu-HU" b="1" dirty="0" smtClean="0">
                <a:solidFill>
                  <a:srgbClr val="00B050"/>
                </a:solidFill>
              </a:rPr>
              <a:t>két </a:t>
            </a:r>
            <a:r>
              <a:rPr lang="hu-HU" b="1" dirty="0">
                <a:solidFill>
                  <a:srgbClr val="00B050"/>
                </a:solidFill>
              </a:rPr>
              <a:t>szótagból áll. </a:t>
            </a:r>
            <a:r>
              <a:rPr lang="hu-HU" b="1" dirty="0" smtClean="0">
                <a:solidFill>
                  <a:srgbClr val="00B050"/>
                </a:solidFill>
              </a:rPr>
              <a:t>Csak </a:t>
            </a:r>
            <a:r>
              <a:rPr lang="hu-HU" b="1" dirty="0">
                <a:solidFill>
                  <a:srgbClr val="00B050"/>
                </a:solidFill>
              </a:rPr>
              <a:t>a </a:t>
            </a:r>
            <a:r>
              <a:rPr lang="hu-HU" b="1" dirty="0" smtClean="0">
                <a:solidFill>
                  <a:srgbClr val="00B050"/>
                </a:solidFill>
              </a:rPr>
              <a:t>kép nevében lévő o-ó betűket </a:t>
            </a:r>
            <a:r>
              <a:rPr lang="hu-HU" b="1" dirty="0">
                <a:solidFill>
                  <a:srgbClr val="00B050"/>
                </a:solidFill>
              </a:rPr>
              <a:t>írd a </a:t>
            </a:r>
            <a:r>
              <a:rPr lang="hu-HU" b="1" dirty="0" smtClean="0">
                <a:solidFill>
                  <a:srgbClr val="00B050"/>
                </a:solidFill>
              </a:rPr>
              <a:t>füzetedbe</a:t>
            </a:r>
            <a:r>
              <a:rPr lang="hu-HU" b="1" dirty="0">
                <a:solidFill>
                  <a:srgbClr val="00B050"/>
                </a:solidFill>
              </a:rPr>
              <a:t>!</a:t>
            </a:r>
            <a:endParaRPr lang="hu-HU" dirty="0"/>
          </a:p>
        </p:txBody>
      </p:sp>
      <p:pic>
        <p:nvPicPr>
          <p:cNvPr id="1026" name="Picture 2" descr="Óvodai jelkészlet 16 darabos #Bohóc - Bölcsis és ovis jelek - Ovikezdés  termék részlet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93" y="1133101"/>
            <a:ext cx="2153274" cy="198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ából · készült · hordó · rajz · illusztráció · mutat · dugó -  vektorgrafika © bruno1998 (#2614069) | Stockf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1315" y="4225159"/>
            <a:ext cx="2408780" cy="24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jz · otthon · illemhely · mosdókagyló · izolált · fehér - vektorgrafika ©  RAStudio (#1625401) | Stockfr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87" y="3713835"/>
            <a:ext cx="2066487" cy="275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ade | 検索結果 | Manga hair, Anime boy hair, Anime ha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6109" y="3713835"/>
            <a:ext cx="2721413" cy="272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ck-Centrum - 2-Hullámú raklap doboz,1200x800x1000mm E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0648" y="1121310"/>
            <a:ext cx="2236076" cy="22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5580" y="1057577"/>
            <a:ext cx="2000250" cy="2286000"/>
          </a:xfrm>
          <a:prstGeom prst="rect">
            <a:avLst/>
          </a:prstGeom>
        </p:spPr>
      </p:pic>
      <p:pic>
        <p:nvPicPr>
          <p:cNvPr id="1038" name="Picture 14" descr="Bicikli · rajz · illusztráció · vicces · motor · jármű - vektorgrafika ©  izakowski (#3932873) | Stockfres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4118" y="4406670"/>
            <a:ext cx="3016805" cy="18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ajz · kék · tenger · móló · kézzel · rajzolt · nyár - stock fotó ©  RAStudio (#7681637) | Stockfres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4118" y="1085041"/>
            <a:ext cx="3306220" cy="235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310765" y="1021358"/>
            <a:ext cx="1156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ó-ó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807310" y="2403777"/>
            <a:ext cx="109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o</a:t>
            </a:r>
            <a:r>
              <a:rPr lang="hu-HU" sz="3600" b="1" dirty="0" smtClean="0">
                <a:solidFill>
                  <a:schemeClr val="bg1"/>
                </a:solidFill>
              </a:rPr>
              <a:t>-ó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745580" y="1501666"/>
            <a:ext cx="115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o-o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598681" y="5751840"/>
            <a:ext cx="1028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ó-o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924800" y="4373556"/>
            <a:ext cx="103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o-o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386125" y="2672283"/>
            <a:ext cx="106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o-o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1306954" y="6075005"/>
            <a:ext cx="112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o</a:t>
            </a:r>
            <a:r>
              <a:rPr lang="hu-HU" sz="3600" b="1" dirty="0" smtClean="0">
                <a:solidFill>
                  <a:schemeClr val="bg1"/>
                </a:solidFill>
              </a:rPr>
              <a:t>-ó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532599" y="5751840"/>
            <a:ext cx="110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o</a:t>
            </a:r>
            <a:r>
              <a:rPr lang="hu-HU" sz="3600" b="1" dirty="0" smtClean="0">
                <a:solidFill>
                  <a:schemeClr val="bg1"/>
                </a:solidFill>
              </a:rPr>
              <a:t>-ó</a:t>
            </a:r>
            <a:endParaRPr lang="hu-H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4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2362" y="193964"/>
            <a:ext cx="11647055" cy="1163781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Minden </a:t>
            </a:r>
            <a:r>
              <a:rPr lang="hu-HU" sz="3200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szóban van o vagy ó és j vagy </a:t>
            </a:r>
            <a:r>
              <a:rPr lang="hu-HU" sz="3200" b="1" dirty="0" err="1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ly</a:t>
            </a:r>
            <a:r>
              <a:rPr lang="hu-HU" sz="3200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. </a:t>
            </a:r>
            <a:r>
              <a:rPr lang="hu-HU" sz="3200" b="1" dirty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/>
            </a:r>
            <a:br>
              <a:rPr lang="hu-HU" sz="3200" b="1" dirty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hu-HU" sz="3200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Találd ki a szót, és írd le helyesen </a:t>
            </a:r>
            <a:r>
              <a:rPr lang="hu-HU" sz="3200" b="1" dirty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a </a:t>
            </a:r>
            <a:r>
              <a:rPr lang="hu-HU" sz="3200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füzetedbe</a:t>
            </a:r>
            <a:r>
              <a:rPr lang="hu-HU" sz="3200" b="1" dirty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!</a:t>
            </a:r>
            <a:endParaRPr lang="hu-HU" sz="32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50978" y="2437982"/>
            <a:ext cx="3251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p_</a:t>
            </a:r>
            <a:r>
              <a:rPr lang="hu-HU" sz="4800" b="1" dirty="0" err="1" smtClean="0">
                <a:solidFill>
                  <a:srgbClr val="FF0000"/>
                </a:solidFill>
              </a:rPr>
              <a:t>j</a:t>
            </a:r>
            <a:r>
              <a:rPr lang="hu-HU" sz="4800" b="1" dirty="0" smtClean="0">
                <a:solidFill>
                  <a:srgbClr val="FF0000"/>
                </a:solidFill>
              </a:rPr>
              <a:t>/</a:t>
            </a:r>
            <a:r>
              <a:rPr lang="hu-HU" sz="4800" b="1" dirty="0" err="1" smtClean="0">
                <a:solidFill>
                  <a:srgbClr val="FF0000"/>
                </a:solidFill>
              </a:rPr>
              <a:t>ly</a:t>
            </a:r>
            <a:r>
              <a:rPr lang="hu-HU" sz="4800" b="1" dirty="0" err="1" smtClean="0">
                <a:solidFill>
                  <a:schemeClr val="bg1"/>
                </a:solidFill>
              </a:rPr>
              <a:t>a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273310" y="5430843"/>
            <a:ext cx="26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sú</a:t>
            </a:r>
            <a:r>
              <a:rPr lang="hu-HU" sz="4800" b="1" dirty="0" err="1" smtClean="0">
                <a:solidFill>
                  <a:srgbClr val="FF0000"/>
                </a:solidFill>
              </a:rPr>
              <a:t>j</a:t>
            </a:r>
            <a:r>
              <a:rPr lang="hu-HU" sz="4800" b="1" dirty="0" smtClean="0">
                <a:solidFill>
                  <a:srgbClr val="FF0000"/>
                </a:solidFill>
              </a:rPr>
              <a:t>/</a:t>
            </a:r>
            <a:r>
              <a:rPr lang="hu-HU" sz="4800" b="1" dirty="0" err="1" smtClean="0">
                <a:solidFill>
                  <a:srgbClr val="FF0000"/>
                </a:solidFill>
              </a:rPr>
              <a:t>ly</a:t>
            </a:r>
            <a:r>
              <a:rPr lang="hu-HU" sz="4800" b="1" dirty="0" err="1" smtClean="0">
                <a:solidFill>
                  <a:schemeClr val="bg1"/>
                </a:solidFill>
              </a:rPr>
              <a:t>_s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01673" y="3906842"/>
            <a:ext cx="3029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ma</a:t>
            </a:r>
            <a:r>
              <a:rPr lang="hu-HU" sz="4800" b="1" dirty="0" err="1" smtClean="0">
                <a:solidFill>
                  <a:srgbClr val="FF0000"/>
                </a:solidFill>
              </a:rPr>
              <a:t>j</a:t>
            </a:r>
            <a:r>
              <a:rPr lang="hu-HU" sz="4800" b="1" dirty="0" smtClean="0">
                <a:solidFill>
                  <a:srgbClr val="FF0000"/>
                </a:solidFill>
              </a:rPr>
              <a:t>/</a:t>
            </a:r>
            <a:r>
              <a:rPr lang="hu-HU" sz="4800" b="1" dirty="0" err="1" smtClean="0">
                <a:solidFill>
                  <a:srgbClr val="FF0000"/>
                </a:solidFill>
              </a:rPr>
              <a:t>ly</a:t>
            </a:r>
            <a:r>
              <a:rPr lang="hu-HU" sz="4800" b="1" dirty="0" err="1" smtClean="0">
                <a:solidFill>
                  <a:schemeClr val="bg1"/>
                </a:solidFill>
              </a:rPr>
              <a:t>_m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945420" y="3906842"/>
            <a:ext cx="272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s_ha</a:t>
            </a:r>
            <a:r>
              <a:rPr lang="hu-HU" sz="4800" b="1" dirty="0" err="1" smtClean="0">
                <a:solidFill>
                  <a:srgbClr val="FF0000"/>
                </a:solidFill>
              </a:rPr>
              <a:t>j</a:t>
            </a:r>
            <a:r>
              <a:rPr lang="hu-HU" sz="4800" b="1" dirty="0" smtClean="0">
                <a:solidFill>
                  <a:srgbClr val="FF0000"/>
                </a:solidFill>
              </a:rPr>
              <a:t>/</a:t>
            </a:r>
            <a:r>
              <a:rPr lang="hu-HU" sz="4800" b="1" dirty="0" err="1" smtClean="0">
                <a:solidFill>
                  <a:srgbClr val="FF0000"/>
                </a:solidFill>
              </a:rPr>
              <a:t>ly</a:t>
            </a:r>
            <a:r>
              <a:rPr lang="hu-HU" sz="4800" b="1" dirty="0" err="1" smtClean="0">
                <a:solidFill>
                  <a:schemeClr val="bg1"/>
                </a:solidFill>
              </a:rPr>
              <a:t>t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073563" y="3837846"/>
            <a:ext cx="26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_</a:t>
            </a:r>
            <a:r>
              <a:rPr lang="hu-HU" sz="4800" b="1" dirty="0" err="1" smtClean="0">
                <a:solidFill>
                  <a:schemeClr val="bg1"/>
                </a:solidFill>
              </a:rPr>
              <a:t>sztá</a:t>
            </a:r>
            <a:r>
              <a:rPr lang="hu-HU" sz="4800" b="1" dirty="0" err="1" smtClean="0">
                <a:solidFill>
                  <a:srgbClr val="FF0000"/>
                </a:solidFill>
              </a:rPr>
              <a:t>j</a:t>
            </a:r>
            <a:r>
              <a:rPr lang="hu-HU" sz="4800" b="1" dirty="0" smtClean="0">
                <a:solidFill>
                  <a:srgbClr val="FF0000"/>
                </a:solidFill>
              </a:rPr>
              <a:t>/</a:t>
            </a:r>
            <a:r>
              <a:rPr lang="hu-HU" sz="4800" b="1" dirty="0" err="1" smtClean="0">
                <a:solidFill>
                  <a:srgbClr val="FF0000"/>
                </a:solidFill>
              </a:rPr>
              <a:t>ly</a:t>
            </a:r>
            <a:endParaRPr lang="hu-HU" sz="4800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312722" y="2382842"/>
            <a:ext cx="26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ra</a:t>
            </a:r>
            <a:r>
              <a:rPr lang="hu-HU" sz="4800" b="1" dirty="0" smtClean="0">
                <a:solidFill>
                  <a:srgbClr val="FF0000"/>
                </a:solidFill>
              </a:rPr>
              <a:t>j/</a:t>
            </a:r>
            <a:r>
              <a:rPr lang="hu-HU" sz="4800" b="1" dirty="0" err="1" smtClean="0">
                <a:solidFill>
                  <a:srgbClr val="FF0000"/>
                </a:solidFill>
              </a:rPr>
              <a:t>ly</a:t>
            </a:r>
            <a:r>
              <a:rPr lang="hu-HU" sz="4800" b="1" dirty="0" err="1" smtClean="0">
                <a:solidFill>
                  <a:schemeClr val="bg1"/>
                </a:solidFill>
              </a:rPr>
              <a:t>z_l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082146" y="5421468"/>
            <a:ext cx="26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t_</a:t>
            </a:r>
            <a:r>
              <a:rPr lang="hu-HU" sz="4800" b="1" dirty="0" err="1" smtClean="0">
                <a:solidFill>
                  <a:srgbClr val="FF0000"/>
                </a:solidFill>
              </a:rPr>
              <a:t>j</a:t>
            </a:r>
            <a:r>
              <a:rPr lang="hu-HU" sz="4800" b="1" dirty="0" smtClean="0">
                <a:solidFill>
                  <a:srgbClr val="FF0000"/>
                </a:solidFill>
              </a:rPr>
              <a:t>/</a:t>
            </a:r>
            <a:r>
              <a:rPr lang="hu-HU" sz="4800" b="1" dirty="0" err="1" smtClean="0">
                <a:solidFill>
                  <a:srgbClr val="FF0000"/>
                </a:solidFill>
              </a:rPr>
              <a:t>ly</a:t>
            </a:r>
            <a:r>
              <a:rPr lang="hu-HU" sz="4800" b="1" dirty="0" err="1" smtClean="0">
                <a:solidFill>
                  <a:schemeClr val="bg1"/>
                </a:solidFill>
              </a:rPr>
              <a:t>ás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343565" y="5430843"/>
            <a:ext cx="26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f_</a:t>
            </a:r>
            <a:r>
              <a:rPr lang="hu-HU" sz="4800" b="1" dirty="0" err="1" smtClean="0">
                <a:solidFill>
                  <a:srgbClr val="FF0000"/>
                </a:solidFill>
              </a:rPr>
              <a:t>j</a:t>
            </a:r>
            <a:r>
              <a:rPr lang="hu-HU" sz="4800" b="1" dirty="0" smtClean="0">
                <a:solidFill>
                  <a:srgbClr val="FF0000"/>
                </a:solidFill>
              </a:rPr>
              <a:t>/</a:t>
            </a:r>
            <a:r>
              <a:rPr lang="hu-HU" sz="4800" b="1" dirty="0" err="1" smtClean="0">
                <a:solidFill>
                  <a:srgbClr val="FF0000"/>
                </a:solidFill>
              </a:rPr>
              <a:t>ly</a:t>
            </a:r>
            <a:r>
              <a:rPr lang="hu-HU" sz="4800" b="1" dirty="0" err="1" smtClean="0">
                <a:solidFill>
                  <a:schemeClr val="bg1"/>
                </a:solidFill>
              </a:rPr>
              <a:t>ik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608943" y="2382843"/>
            <a:ext cx="26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g_</a:t>
            </a:r>
            <a:r>
              <a:rPr lang="hu-HU" sz="4800" b="1" dirty="0" err="1" smtClean="0">
                <a:solidFill>
                  <a:srgbClr val="FF0000"/>
                </a:solidFill>
              </a:rPr>
              <a:t>j</a:t>
            </a:r>
            <a:r>
              <a:rPr lang="hu-HU" sz="4800" b="1" dirty="0" smtClean="0">
                <a:solidFill>
                  <a:srgbClr val="FF0000"/>
                </a:solidFill>
              </a:rPr>
              <a:t>/</a:t>
            </a:r>
            <a:r>
              <a:rPr lang="hu-HU" sz="4800" b="1" dirty="0" err="1" smtClean="0">
                <a:solidFill>
                  <a:srgbClr val="FF0000"/>
                </a:solidFill>
              </a:rPr>
              <a:t>ly</a:t>
            </a:r>
            <a:r>
              <a:rPr lang="hu-HU" sz="4800" b="1" dirty="0" err="1">
                <a:solidFill>
                  <a:schemeClr val="bg1"/>
                </a:solidFill>
              </a:rPr>
              <a:t>a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94146" y="5430843"/>
            <a:ext cx="26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_</a:t>
            </a:r>
            <a:r>
              <a:rPr lang="hu-HU" sz="4800" b="1" dirty="0" smtClean="0">
                <a:solidFill>
                  <a:srgbClr val="FF0000"/>
                </a:solidFill>
              </a:rPr>
              <a:t>j/</a:t>
            </a:r>
            <a:r>
              <a:rPr lang="hu-HU" sz="4800" b="1" dirty="0" err="1" smtClean="0">
                <a:solidFill>
                  <a:srgbClr val="FF0000"/>
                </a:solidFill>
              </a:rPr>
              <a:t>ly</a:t>
            </a:r>
            <a:r>
              <a:rPr lang="hu-HU" sz="4800" b="1" dirty="0" err="1" smtClean="0">
                <a:solidFill>
                  <a:schemeClr val="bg1"/>
                </a:solidFill>
              </a:rPr>
              <a:t>an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83487" y="2426363"/>
            <a:ext cx="66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00B0F0"/>
                </a:solidFill>
              </a:rPr>
              <a:t>ó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10785761" y="5421467"/>
            <a:ext cx="66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00B0F0"/>
                </a:solidFill>
              </a:rPr>
              <a:t>o</a:t>
            </a:r>
            <a:endParaRPr lang="hu-HU" sz="4800" b="1" dirty="0">
              <a:solidFill>
                <a:srgbClr val="00B0F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969164" y="2382842"/>
            <a:ext cx="66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00B0F0"/>
                </a:solidFill>
              </a:rPr>
              <a:t>ó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9178632" y="3888437"/>
            <a:ext cx="66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00B0F0"/>
                </a:solidFill>
              </a:rPr>
              <a:t>ó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6220693" y="5411951"/>
            <a:ext cx="66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00B0F0"/>
                </a:solidFill>
              </a:rPr>
              <a:t>o</a:t>
            </a:r>
            <a:endParaRPr lang="hu-HU" sz="4800" b="1" dirty="0">
              <a:solidFill>
                <a:srgbClr val="00B0F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7153564" y="3906841"/>
            <a:ext cx="66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00B0F0"/>
                </a:solidFill>
              </a:rPr>
              <a:t>o</a:t>
            </a:r>
            <a:endParaRPr lang="hu-HU" sz="4800" b="1" dirty="0">
              <a:solidFill>
                <a:srgbClr val="00B0F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10102269" y="2362545"/>
            <a:ext cx="66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00B0F0"/>
                </a:solidFill>
              </a:rPr>
              <a:t>o</a:t>
            </a:r>
            <a:endParaRPr lang="hu-HU" sz="4800" b="1" dirty="0">
              <a:solidFill>
                <a:srgbClr val="00B0F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435928" y="5416501"/>
            <a:ext cx="66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00B0F0"/>
                </a:solidFill>
              </a:rPr>
              <a:t>o</a:t>
            </a:r>
            <a:endParaRPr lang="hu-HU" sz="4800" b="1" dirty="0">
              <a:solidFill>
                <a:srgbClr val="00B0F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2013522" y="3849859"/>
            <a:ext cx="66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00B0F0"/>
                </a:solidFill>
              </a:rPr>
              <a:t>o</a:t>
            </a:r>
            <a:endParaRPr lang="hu-HU" sz="4800" b="1" dirty="0">
              <a:solidFill>
                <a:srgbClr val="00B0F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50978" y="5411952"/>
            <a:ext cx="66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00B0F0"/>
                </a:solidFill>
              </a:rPr>
              <a:t>o</a:t>
            </a:r>
            <a:endParaRPr lang="hu-HU" sz="4800" b="1" dirty="0">
              <a:solidFill>
                <a:srgbClr val="00B0F0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6936507" y="5625952"/>
            <a:ext cx="549566" cy="509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10679551" y="4092798"/>
            <a:ext cx="549566" cy="509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6680194" y="4073701"/>
            <a:ext cx="549566" cy="509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9344884" y="2587339"/>
            <a:ext cx="549566" cy="509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/>
          <p:cNvSpPr/>
          <p:nvPr/>
        </p:nvSpPr>
        <p:spPr>
          <a:xfrm>
            <a:off x="1175322" y="2660835"/>
            <a:ext cx="332509" cy="468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Téglalap 35"/>
          <p:cNvSpPr/>
          <p:nvPr/>
        </p:nvSpPr>
        <p:spPr>
          <a:xfrm>
            <a:off x="10016830" y="5632112"/>
            <a:ext cx="332509" cy="468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Téglalap 36"/>
          <p:cNvSpPr/>
          <p:nvPr/>
        </p:nvSpPr>
        <p:spPr>
          <a:xfrm>
            <a:off x="3941616" y="5685744"/>
            <a:ext cx="332509" cy="468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/>
          <p:cNvSpPr/>
          <p:nvPr/>
        </p:nvSpPr>
        <p:spPr>
          <a:xfrm>
            <a:off x="909776" y="5611994"/>
            <a:ext cx="332509" cy="468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Téglalap 38"/>
          <p:cNvSpPr/>
          <p:nvPr/>
        </p:nvSpPr>
        <p:spPr>
          <a:xfrm>
            <a:off x="3599874" y="4069588"/>
            <a:ext cx="332509" cy="468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Téglalap 39"/>
          <p:cNvSpPr/>
          <p:nvPr/>
        </p:nvSpPr>
        <p:spPr>
          <a:xfrm>
            <a:off x="5467927" y="2607514"/>
            <a:ext cx="332509" cy="468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65919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4656"/>
            <a:ext cx="12192000" cy="1838036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a szókígyóban 7 DB egytagú szó bújt el. </a:t>
            </a:r>
            <a:br>
              <a:rPr lang="hu-HU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hu-HU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Mindegyik szóban van kétjegyű mássalhangzó és természetesen o vagy ó. Írd le a szavakat a füzetedbe! </a:t>
            </a:r>
            <a:endParaRPr lang="hu-HU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09" y="2059709"/>
            <a:ext cx="11706982" cy="329624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4361"/>
            <a:ext cx="12135622" cy="73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765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27" y="212436"/>
            <a:ext cx="9282546" cy="1764146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Melyik szót lehet kirakni az összekevert betűkből? </a:t>
            </a:r>
            <a:br>
              <a:rPr lang="hu-HU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hu-HU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Páros munka.</a:t>
            </a:r>
            <a:endParaRPr lang="hu-HU" b="1" dirty="0">
              <a:solidFill>
                <a:srgbClr val="00B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394036" y="3725721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bcgmoó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66328" y="3008882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ckoópr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6255" y="5220444"/>
            <a:ext cx="2498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koórs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38547" y="3734818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dkmoó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24693" y="3048687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boózt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66255" y="2244025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jkoór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504874" y="5132284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loóspr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486402" y="4430872"/>
            <a:ext cx="206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klsoót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380182" y="2313021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kmoópt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66255" y="4420949"/>
            <a:ext cx="2318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>
                <a:solidFill>
                  <a:schemeClr val="bg1"/>
                </a:solidFill>
              </a:rPr>
              <a:t>jloós</a:t>
            </a:r>
            <a:endParaRPr lang="hu-HU" sz="4800" b="1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237" y="2313022"/>
            <a:ext cx="2476286" cy="385687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074" y="2244025"/>
            <a:ext cx="3197598" cy="3834883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372" y="205304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076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8544" y="-1"/>
            <a:ext cx="4802911" cy="3177309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A szófelhőben 10 db szót találsz. Mindegyik szóban van o vagy ó és hosszú egyjegyű mássalhangzó. Írd le a szavakat a füzetedbe!</a:t>
            </a:r>
            <a:endParaRPr lang="hu-HU" b="1" dirty="0">
              <a:solidFill>
                <a:srgbClr val="00B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92" y="218039"/>
            <a:ext cx="6657143" cy="651428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4" y="3177308"/>
            <a:ext cx="5061617" cy="32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942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255" y="73892"/>
            <a:ext cx="11877963" cy="600363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Időkitöltő feladat: </a:t>
            </a:r>
            <a:r>
              <a:rPr lang="hu-HU" b="1" dirty="0" err="1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Gyűjts</a:t>
            </a:r>
            <a:r>
              <a:rPr lang="hu-HU" b="1" dirty="0" smtClean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szavakat!</a:t>
            </a:r>
            <a:endParaRPr lang="hu-HU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673989"/>
              </p:ext>
            </p:extLst>
          </p:nvPr>
        </p:nvGraphicFramePr>
        <p:xfrm>
          <a:off x="591127" y="769082"/>
          <a:ext cx="3722255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451">
                  <a:extLst>
                    <a:ext uri="{9D8B030D-6E8A-4147-A177-3AD203B41FA5}">
                      <a16:colId xmlns:a16="http://schemas.microsoft.com/office/drawing/2014/main" xmlns="" val="487295107"/>
                    </a:ext>
                  </a:extLst>
                </a:gridCol>
                <a:gridCol w="744451">
                  <a:extLst>
                    <a:ext uri="{9D8B030D-6E8A-4147-A177-3AD203B41FA5}">
                      <a16:colId xmlns:a16="http://schemas.microsoft.com/office/drawing/2014/main" xmlns="" val="3111206644"/>
                    </a:ext>
                  </a:extLst>
                </a:gridCol>
                <a:gridCol w="744451">
                  <a:extLst>
                    <a:ext uri="{9D8B030D-6E8A-4147-A177-3AD203B41FA5}">
                      <a16:colId xmlns:a16="http://schemas.microsoft.com/office/drawing/2014/main" xmlns="" val="1349716462"/>
                    </a:ext>
                  </a:extLst>
                </a:gridCol>
                <a:gridCol w="744451">
                  <a:extLst>
                    <a:ext uri="{9D8B030D-6E8A-4147-A177-3AD203B41FA5}">
                      <a16:colId xmlns:a16="http://schemas.microsoft.com/office/drawing/2014/main" xmlns="" val="327505264"/>
                    </a:ext>
                  </a:extLst>
                </a:gridCol>
                <a:gridCol w="744451">
                  <a:extLst>
                    <a:ext uri="{9D8B030D-6E8A-4147-A177-3AD203B41FA5}">
                      <a16:colId xmlns:a16="http://schemas.microsoft.com/office/drawing/2014/main" xmlns="" val="1436175359"/>
                    </a:ext>
                  </a:extLst>
                </a:gridCol>
              </a:tblGrid>
              <a:tr h="527474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R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S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268972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H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R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D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6560011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B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R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D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782507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D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N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0134141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F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R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R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4284467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L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Y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440041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F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L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Y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5655673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H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L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L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3725834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K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R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S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1528808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F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R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2675091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9497956"/>
              </p:ext>
            </p:extLst>
          </p:nvPr>
        </p:nvGraphicFramePr>
        <p:xfrm>
          <a:off x="5523346" y="769082"/>
          <a:ext cx="3759200" cy="5930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40">
                  <a:extLst>
                    <a:ext uri="{9D8B030D-6E8A-4147-A177-3AD203B41FA5}">
                      <a16:colId xmlns:a16="http://schemas.microsoft.com/office/drawing/2014/main" xmlns="" val="2647637714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xmlns="" val="3617039696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xmlns="" val="2166795004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xmlns="" val="3806946756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xmlns="" val="557604324"/>
                    </a:ext>
                  </a:extLst>
                </a:gridCol>
              </a:tblGrid>
              <a:tr h="717973">
                <a:tc>
                  <a:txBody>
                    <a:bodyPr/>
                    <a:lstStyle/>
                    <a:p>
                      <a:r>
                        <a:rPr lang="hu-HU" sz="3200" dirty="0" smtClean="0">
                          <a:solidFill>
                            <a:srgbClr val="FFC000"/>
                          </a:solidFill>
                        </a:rPr>
                        <a:t>K</a:t>
                      </a:r>
                      <a:endParaRPr lang="hu-HU" sz="3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dirty="0" smtClean="0">
                          <a:solidFill>
                            <a:srgbClr val="FFC000"/>
                          </a:solidFill>
                        </a:rPr>
                        <a:t>R</a:t>
                      </a:r>
                      <a:endParaRPr lang="hu-HU" sz="3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dirty="0" smtClean="0">
                          <a:solidFill>
                            <a:srgbClr val="FFC000"/>
                          </a:solidFill>
                        </a:rPr>
                        <a:t>Z</a:t>
                      </a:r>
                      <a:endParaRPr lang="hu-HU" sz="3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7009031"/>
                  </a:ext>
                </a:extLst>
              </a:tr>
              <a:tr h="514237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L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T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T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5629576"/>
                  </a:ext>
                </a:extLst>
              </a:tr>
              <a:tr h="521008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M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R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2053238"/>
                  </a:ext>
                </a:extLst>
              </a:tr>
              <a:tr h="521008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M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  <a:endParaRPr lang="hu-HU" sz="320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S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D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4966828"/>
                  </a:ext>
                </a:extLst>
              </a:tr>
              <a:tr h="521008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M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Z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G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9266214"/>
                  </a:ext>
                </a:extLst>
              </a:tr>
              <a:tr h="521008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P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R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Z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4461611"/>
                  </a:ext>
                </a:extLst>
              </a:tr>
              <a:tr h="521008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V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N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Z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5473155"/>
                  </a:ext>
                </a:extLst>
              </a:tr>
              <a:tr h="521008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T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R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Z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6310123"/>
                  </a:ext>
                </a:extLst>
              </a:tr>
              <a:tr h="521008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M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T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T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9629561"/>
                  </a:ext>
                </a:extLst>
              </a:tr>
              <a:tr h="521008"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R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M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L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b="1" dirty="0" smtClean="0">
                          <a:solidFill>
                            <a:srgbClr val="FFC000"/>
                          </a:solidFill>
                        </a:rPr>
                        <a:t>Ó</a:t>
                      </a:r>
                      <a:endParaRPr lang="hu-HU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3002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208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Szita</Template>
  <TotalTime>797</TotalTime>
  <Words>275</Words>
  <Application>Microsoft Office PowerPoint</Application>
  <PresentationFormat>Egyéni</PresentationFormat>
  <Paragraphs>187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Szita</vt:lpstr>
      <vt:lpstr>HELYESÍRÁSi 7 próba  o-ó időtartam gyakorlása</vt:lpstr>
      <vt:lpstr>Időkitöltő feladat: Gyűjtsetek szavakat a táblán!  (Minden dia után visszatérhettek rá, ha van időtök.) </vt:lpstr>
      <vt:lpstr>Minden kép neve egy szótagból áll.  Csoportosítva írd le a képek nevét a füzetedbe!</vt:lpstr>
      <vt:lpstr>Minden kép neve két szótagból áll. Csak a kép nevében lévő o-ó betűket írd a füzetedbe!</vt:lpstr>
      <vt:lpstr>Minden szóban van o vagy ó és j vagy ly.  Találd ki a szót, és írd le helyesen a füzetedbe!</vt:lpstr>
      <vt:lpstr>a szókígyóban 7 DB egytagú szó bújt el.  Mindegyik szóban van kétjegyű mássalhangzó és természetesen o vagy ó. Írd le a szavakat a füzetedbe! </vt:lpstr>
      <vt:lpstr>Melyik szót lehet kirakni az összekevert betűkből?  Páros munka.</vt:lpstr>
      <vt:lpstr>A szófelhőben 10 db szót találsz. Mindegyik szóban van o vagy ó és hosszú egyjegyű mássalhangzó. Írd le a szavakat a füzetedbe!</vt:lpstr>
      <vt:lpstr>Időkitöltő feladat: Gyűjts szavakat!</vt:lpstr>
    </vt:vector>
  </TitlesOfParts>
  <Company>Városligeti Magya- Angol Két Tanítási Nyelvű Ált.Isk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HELYESÍRÁS GYAKORLÁSA</dc:title>
  <dc:creator>Tóth Lívia</dc:creator>
  <cp:lastModifiedBy>user</cp:lastModifiedBy>
  <cp:revision>49</cp:revision>
  <dcterms:created xsi:type="dcterms:W3CDTF">2021-09-18T10:10:25Z</dcterms:created>
  <dcterms:modified xsi:type="dcterms:W3CDTF">2021-09-25T21:34:06Z</dcterms:modified>
</cp:coreProperties>
</file>