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audio11.wav" ContentType="audio/x-wav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1" r:id="rId4"/>
    <p:sldId id="260" r:id="rId5"/>
    <p:sldId id="278" r:id="rId6"/>
    <p:sldId id="277" r:id="rId7"/>
    <p:sldId id="279" r:id="rId8"/>
    <p:sldId id="281" r:id="rId9"/>
    <p:sldId id="280" r:id="rId10"/>
    <p:sldId id="282" r:id="rId11"/>
    <p:sldId id="283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51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2D73F-F730-4551-BF1D-90583341B3ED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86DB2-DCCE-462F-A1AB-6B50C2CCB23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9955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56556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235344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71645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7A0D442-66F0-451B-99ED-9E3E76EA1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F3E235BA-B9BF-4942-BC37-D84CF6D38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8E18B8D1-2E09-4E20-BD85-B780B398B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E78DC0A4-00C5-4544-8895-9BE56917D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454C9BE3-0AA9-4C60-9A26-48CF48A6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42334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B720084F-D80E-4E84-AE39-A2C0CBD51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868BB05C-72AB-46AB-8E52-3AD12BBBB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4A95CE32-B4D7-4A14-96C3-17841468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E90CD27F-413D-4F8C-BF8F-20CEFF29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5F1309AC-11D1-4A75-B928-981695C32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38418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E0E96D46-AFFD-4AC7-9633-DEE4A46D2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439796EB-E54A-4604-8A7C-FB06FFE0C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E4DF78A1-4F1B-4F4D-B793-7F90767E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3181D9BD-91EF-4B0E-8893-873F87CE1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09BB6582-7ACE-4C4A-B05F-DE39AF6DE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68329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C4FE018-DDEC-4689-BFC9-5FA25D5EE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F0E4CAAA-EC88-404D-89AA-1A62F6B78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090CD990-87D0-43F1-9666-F40671E25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FEBDDD7D-B61F-43AA-9550-559C03FC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319C5F76-8B7A-4054-B2A3-45B59DEA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02602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0733139-199E-4ED4-A907-5D7FC6A66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0FBA1448-9691-44C2-9C4B-D066D84B0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8ED88A42-AEEE-4433-BC98-65E677B23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FB6DAA59-F3AF-4BFA-9A0F-EDA3EB1D0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B97720C7-023C-4954-843C-1F1E40CC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82389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02479CF-1A11-4232-92E5-7BCCE7919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9215ADA3-E745-4284-A2B7-E1DEF9833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4C305464-6C24-4F5F-A0A2-B985E96E8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240C4459-DEB5-4D37-834D-B290B36BC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F5732065-5116-42F8-BF7A-6E9172E71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F80B5626-5DE9-4A80-97BA-B00053865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56276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956BE32-3549-48F3-B18E-E6D326A1C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30650F42-F17D-4228-8925-79E57B9DF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52354852-E498-4144-B262-A5145BCC4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CC936778-3303-451C-9352-9B60F23094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3AF63DFD-D535-436E-B062-4D0C52A66D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333B4460-3972-4DEE-BCAB-18C6849B6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39476DE9-C3CB-4607-B88B-7FA89AF1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2847438D-8CAB-444C-AA3C-64E0A0B3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99050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394639E-688F-4DD9-99DC-12FCE7F8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0E4F3703-9915-479B-9426-35541FE07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CBAD0007-B49A-4C65-9248-FA0D527B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49B3C4BD-EC67-40F7-9887-9F31D16A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95353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A471F352-7C01-42EF-A864-065620FC8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5A777E7D-50C8-4DED-A64C-7A90B13A0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23578F1C-35CA-40B6-9D72-FC51DCD75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39970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681A09B-B154-424F-A0C3-1F8829F66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5B61C706-2B54-4281-8A40-0BF3E631D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3E2AE55B-12B6-4781-9100-1E9954B47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3B46D1DC-AD0A-4740-9D12-CD268F38F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6537D42C-A5C8-43BB-B90B-457FB99F5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AB1DAF5D-E059-452C-9227-F865EAC39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29224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CE67857-8B27-4462-A09C-77108D187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2DF0812B-2FBB-48E3-AC69-7E96F10CF3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4803CE27-1A6E-4281-A1FB-FCE36291F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45E43EA0-3E41-451F-8F73-862DF9A84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191FD000-9C6A-4A29-B41B-2EDCD49E3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46326452-C15E-4B97-981C-59319032C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22405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7226D48C-3133-402E-84B2-B0772781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D2094C83-6FAE-4838-A86A-C1A6F019D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8FA13B68-79B9-4F14-A902-F3693E4EA7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EFB3C-DE4F-4398-BFB3-7956C5F2D6D8}" type="datetimeFigureOut">
              <a:rPr lang="hu-HU" smtClean="0"/>
              <a:pPr/>
              <a:t>2020.10.11.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6D6E3305-AABD-4FB8-A690-16996415F6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055F734B-F5D4-4012-966E-6F95A23D14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A9BD5-1A4E-468D-9063-363C7882867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7328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14" name="chimes.wav"/>
          </p:stSnd>
        </p:sndAc>
      </p:transition>
    </mc:Choice>
    <mc:Fallback>
      <p:transition spd="slow">
        <p:fade/>
        <p:sndAc>
          <p:stSnd>
            <p:snd r:embed="rId13" name="chimes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u/resource/1074306/olvas%c3%a1s/mag%c3%a1nhangz%c3%b3k-m%c3%a1ssalhangz%c3%b3k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1.wav"/><Relationship Id="rId5" Type="http://schemas.openxmlformats.org/officeDocument/2006/relationships/image" Target="../media/image6.jpeg"/><Relationship Id="rId4" Type="http://schemas.openxmlformats.org/officeDocument/2006/relationships/hyperlink" Target="https://wordwall.net/hu/resource/2252056/%C3%A1b%C3%A9c%C3%A9-mag%C3%A1nhangz%C3%B3k-m%C3%A1ssalhangz%C3%B3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UgO7dEq6vFY?feature=oembed" TargetMode="External"/><Relationship Id="rId6" Type="http://schemas.openxmlformats.org/officeDocument/2006/relationships/image" Target="../media/image8.jpeg"/><Relationship Id="rId5" Type="http://schemas.openxmlformats.org/officeDocument/2006/relationships/hyperlink" Target="https://youtu.be/UgO7dEq6vFY" TargetMode="Externa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audio" Target="../media/audio11.wav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u/resource/639233/nyelvtan/mag%c3%a1nhangz%c3%b3k-csoportos%c3%adt%c3%a1s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audio" Target="../media/audio11.wav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ordwall.net/hu/resource/479074/nyelvtan/m%c3%a1ssalhangz%c3%b3k-1-oszt%c3%a1l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A képen szöveg, térkép látható&#10;&#10;Automatikusan generált leírás">
            <a:extLst>
              <a:ext uri="{FF2B5EF4-FFF2-40B4-BE49-F238E27FC236}">
                <a16:creationId xmlns:a16="http://schemas.microsoft.com/office/drawing/2014/main" xmlns="" id="{E3091094-808E-4DFA-AF58-3EB7075D146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637"/>
          <a:stretch/>
        </p:blipFill>
        <p:spPr>
          <a:xfrm>
            <a:off x="0" y="73617"/>
            <a:ext cx="5003294" cy="489194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xmlns="" id="{3987746C-74C4-4335-ADD1-8ADFA99EB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1107" y="257795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u-HU" sz="7300" dirty="0">
                <a:solidFill>
                  <a:srgbClr val="FF0000"/>
                </a:solidFill>
              </a:rPr>
              <a:t>Magánhangzók, </a:t>
            </a:r>
            <a:r>
              <a:rPr lang="hu-HU" dirty="0">
                <a:solidFill>
                  <a:srgbClr val="FF0000"/>
                </a:solidFill>
              </a:rPr>
              <a:t/>
            </a:r>
            <a:br>
              <a:rPr lang="hu-HU" dirty="0">
                <a:solidFill>
                  <a:srgbClr val="FF0000"/>
                </a:solidFill>
              </a:rPr>
            </a:br>
            <a:r>
              <a:rPr lang="hu-HU" dirty="0">
                <a:solidFill>
                  <a:srgbClr val="FF0000"/>
                </a:solidFill>
              </a:rPr>
              <a:t/>
            </a:r>
            <a:br>
              <a:rPr lang="hu-HU" dirty="0">
                <a:solidFill>
                  <a:srgbClr val="FF0000"/>
                </a:solidFill>
              </a:rPr>
            </a:br>
            <a:r>
              <a:rPr lang="hu-HU" dirty="0">
                <a:solidFill>
                  <a:srgbClr val="FF0000"/>
                </a:solidFill>
              </a:rPr>
              <a:t>                   </a:t>
            </a:r>
            <a:r>
              <a:rPr lang="hu-HU" sz="7300" dirty="0">
                <a:solidFill>
                  <a:srgbClr val="0070C0"/>
                </a:solidFill>
              </a:rPr>
              <a:t>mássalhangzók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B036719E-9F04-48D1-A4F8-9FD150848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477354"/>
            <a:ext cx="443392" cy="45719"/>
          </a:xfrm>
        </p:spPr>
        <p:txBody>
          <a:bodyPr>
            <a:normAutofit fontScale="250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717762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4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5EEB4CE3-7D05-4CE1-A10C-4DD46AC2DBE6}"/>
              </a:ext>
            </a:extLst>
          </p:cNvPr>
          <p:cNvSpPr txBox="1"/>
          <p:nvPr/>
        </p:nvSpPr>
        <p:spPr>
          <a:xfrm>
            <a:off x="1548384" y="4863780"/>
            <a:ext cx="3035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highlight>
                  <a:srgbClr val="FFFF00"/>
                </a:highlight>
                <a:hlinkClick r:id="rId3"/>
              </a:rPr>
              <a:t>Csoportosítás 1.</a:t>
            </a:r>
            <a:endParaRPr lang="hu-HU" sz="3200" dirty="0">
              <a:highlight>
                <a:srgbClr val="FFFF00"/>
              </a:highlight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99492E08-D08F-4B31-88A5-39A8AEDAEFFE}"/>
              </a:ext>
            </a:extLst>
          </p:cNvPr>
          <p:cNvSpPr txBox="1"/>
          <p:nvPr/>
        </p:nvSpPr>
        <p:spPr>
          <a:xfrm>
            <a:off x="8473440" y="4730687"/>
            <a:ext cx="28574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highlight>
                  <a:srgbClr val="FFFF00"/>
                </a:highlight>
                <a:hlinkClick r:id="rId4"/>
              </a:rPr>
              <a:t>Csoportosítás 2.</a:t>
            </a:r>
            <a:endParaRPr lang="hu-HU" sz="3200" dirty="0">
              <a:highlight>
                <a:srgbClr val="FFFF00"/>
              </a:highlight>
            </a:endParaRPr>
          </a:p>
        </p:txBody>
      </p:sp>
      <p:pic>
        <p:nvPicPr>
          <p:cNvPr id="7" name="Kép 6" descr="A képen rajz látható&#10;&#10;Automatikusan generált leírás">
            <a:extLst>
              <a:ext uri="{FF2B5EF4-FFF2-40B4-BE49-F238E27FC236}">
                <a16:creationId xmlns:a16="http://schemas.microsoft.com/office/drawing/2014/main" xmlns="" id="{63769E12-3641-46ED-9F26-9BA49D00D48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69669" y="1565873"/>
            <a:ext cx="6792175" cy="204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9123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6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nline médiaelem 2">
            <a:hlinkClick r:id="" action="ppaction://media"/>
            <a:extLst>
              <a:ext uri="{FF2B5EF4-FFF2-40B4-BE49-F238E27FC236}">
                <a16:creationId xmlns:a16="http://schemas.microsoft.com/office/drawing/2014/main" xmlns="" id="{C5351829-48F7-4748-99F0-DC3A40EC6FC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333482" y="782935"/>
            <a:ext cx="7442640" cy="5577926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22D91DA3-4A1B-4401-8E2A-F934822EF4D4}"/>
              </a:ext>
            </a:extLst>
          </p:cNvPr>
          <p:cNvSpPr txBox="1"/>
          <p:nvPr/>
        </p:nvSpPr>
        <p:spPr>
          <a:xfrm>
            <a:off x="5477992" y="6360861"/>
            <a:ext cx="3153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hlinkClick r:id="rId5"/>
              </a:rPr>
              <a:t>https://youtu.be/UgO7dEq6vFY</a:t>
            </a:r>
            <a:endParaRPr lang="hu-HU" dirty="0"/>
          </a:p>
          <a:p>
            <a:endParaRPr lang="hu-HU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51D5D953-0EF0-44BC-ACAA-8C58EC6D926D}"/>
              </a:ext>
            </a:extLst>
          </p:cNvPr>
          <p:cNvSpPr txBox="1"/>
          <p:nvPr/>
        </p:nvSpPr>
        <p:spPr>
          <a:xfrm>
            <a:off x="128274" y="4183317"/>
            <a:ext cx="2979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solidFill>
                  <a:srgbClr val="FF0000"/>
                </a:solidFill>
              </a:rPr>
              <a:t>Énekeld te is!!!</a:t>
            </a:r>
          </a:p>
        </p:txBody>
      </p:sp>
      <p:pic>
        <p:nvPicPr>
          <p:cNvPr id="8" name="Kép 7" descr="A képen rajz, étel látható&#10;&#10;Automatikusan generált leírás">
            <a:extLst>
              <a:ext uri="{FF2B5EF4-FFF2-40B4-BE49-F238E27FC236}">
                <a16:creationId xmlns:a16="http://schemas.microsoft.com/office/drawing/2014/main" xmlns="" id="{656E5035-A891-4BB5-997B-31E0764EFB6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712"/>
          <a:stretch/>
        </p:blipFill>
        <p:spPr>
          <a:xfrm>
            <a:off x="178648" y="922084"/>
            <a:ext cx="2401617" cy="23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376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7" name="chimes.wav"/>
          </p:stSnd>
        </p:sndAc>
      </p:transition>
    </mc:Choice>
    <mc:Fallback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87436" y="649080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2426345" y="649079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á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3165254" y="649079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3904163" y="649078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559946" y="649075"/>
            <a:ext cx="951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F0"/>
                </a:solidFill>
              </a:rPr>
              <a:t>cs</a:t>
            </a:r>
            <a:endParaRPr lang="hu-HU" sz="7200" dirty="0">
              <a:solidFill>
                <a:srgbClr val="00B0F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539000" y="649074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d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6250199" y="649076"/>
            <a:ext cx="10344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F0"/>
                </a:solidFill>
              </a:rPr>
              <a:t>dz</a:t>
            </a:r>
            <a:endParaRPr lang="hu-HU" sz="7200" dirty="0">
              <a:solidFill>
                <a:srgbClr val="00B0F0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7312380" y="649076"/>
            <a:ext cx="13946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F0"/>
                </a:solidFill>
              </a:rPr>
              <a:t>dzs</a:t>
            </a:r>
            <a:endParaRPr lang="hu-HU" sz="7200" dirty="0">
              <a:solidFill>
                <a:srgbClr val="00B0F0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8707073" y="649075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9385952" y="649073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é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10101766" y="649074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f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1742854" y="2099184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g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2442585" y="2099175"/>
            <a:ext cx="1052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F0"/>
                </a:solidFill>
              </a:rPr>
              <a:t>gy</a:t>
            </a:r>
            <a:endParaRPr lang="hu-HU" sz="7200" dirty="0">
              <a:solidFill>
                <a:srgbClr val="00B0F0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3531253" y="2099175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h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4236709" y="2099175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4772375" y="2099175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í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5331206" y="2099175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j</a:t>
            </a:r>
          </a:p>
        </p:txBody>
      </p:sp>
      <p:sp>
        <p:nvSpPr>
          <p:cNvPr id="20" name="Szövegdoboz 19"/>
          <p:cNvSpPr txBox="1"/>
          <p:nvPr/>
        </p:nvSpPr>
        <p:spPr>
          <a:xfrm>
            <a:off x="5825339" y="2099175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k</a:t>
            </a:r>
          </a:p>
        </p:txBody>
      </p:sp>
      <p:sp>
        <p:nvSpPr>
          <p:cNvPr id="21" name="Szövegdoboz 20"/>
          <p:cNvSpPr txBox="1"/>
          <p:nvPr/>
        </p:nvSpPr>
        <p:spPr>
          <a:xfrm>
            <a:off x="6455726" y="2099175"/>
            <a:ext cx="4294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l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7002973" y="2099176"/>
            <a:ext cx="872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F0"/>
                </a:solidFill>
              </a:rPr>
              <a:t>ly</a:t>
            </a:r>
            <a:endParaRPr lang="hu-HU" sz="7200" dirty="0">
              <a:solidFill>
                <a:srgbClr val="00B0F0"/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7834241" y="2099179"/>
            <a:ext cx="872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m</a:t>
            </a:r>
          </a:p>
        </p:txBody>
      </p:sp>
      <p:sp>
        <p:nvSpPr>
          <p:cNvPr id="24" name="Szövegdoboz 23"/>
          <p:cNvSpPr txBox="1"/>
          <p:nvPr/>
        </p:nvSpPr>
        <p:spPr>
          <a:xfrm>
            <a:off x="8764805" y="2099179"/>
            <a:ext cx="574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n</a:t>
            </a:r>
          </a:p>
        </p:txBody>
      </p:sp>
      <p:sp>
        <p:nvSpPr>
          <p:cNvPr id="25" name="Szövegdoboz 24"/>
          <p:cNvSpPr txBox="1"/>
          <p:nvPr/>
        </p:nvSpPr>
        <p:spPr>
          <a:xfrm>
            <a:off x="9485243" y="2099179"/>
            <a:ext cx="1115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F0"/>
                </a:solidFill>
              </a:rPr>
              <a:t>ny</a:t>
            </a:r>
            <a:endParaRPr lang="hu-HU" sz="7200" dirty="0">
              <a:solidFill>
                <a:srgbClr val="00B0F0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1687436" y="3549287"/>
            <a:ext cx="61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2407861" y="3549271"/>
            <a:ext cx="61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ó</a:t>
            </a:r>
          </a:p>
        </p:txBody>
      </p:sp>
      <p:sp>
        <p:nvSpPr>
          <p:cNvPr id="28" name="Szövegdoboz 27"/>
          <p:cNvSpPr txBox="1"/>
          <p:nvPr/>
        </p:nvSpPr>
        <p:spPr>
          <a:xfrm>
            <a:off x="3157783" y="3558092"/>
            <a:ext cx="658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ö</a:t>
            </a:r>
          </a:p>
        </p:txBody>
      </p:sp>
      <p:sp>
        <p:nvSpPr>
          <p:cNvPr id="29" name="Szövegdoboz 28"/>
          <p:cNvSpPr txBox="1"/>
          <p:nvPr/>
        </p:nvSpPr>
        <p:spPr>
          <a:xfrm>
            <a:off x="3829751" y="3558092"/>
            <a:ext cx="6373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ő</a:t>
            </a:r>
          </a:p>
        </p:txBody>
      </p:sp>
      <p:sp>
        <p:nvSpPr>
          <p:cNvPr id="30" name="Szövegdoboz 29"/>
          <p:cNvSpPr txBox="1"/>
          <p:nvPr/>
        </p:nvSpPr>
        <p:spPr>
          <a:xfrm>
            <a:off x="4487215" y="3558092"/>
            <a:ext cx="646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p</a:t>
            </a:r>
          </a:p>
        </p:txBody>
      </p:sp>
      <p:sp>
        <p:nvSpPr>
          <p:cNvPr id="31" name="Szövegdoboz 30"/>
          <p:cNvSpPr txBox="1"/>
          <p:nvPr/>
        </p:nvSpPr>
        <p:spPr>
          <a:xfrm>
            <a:off x="5178800" y="3549276"/>
            <a:ext cx="579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q</a:t>
            </a:r>
          </a:p>
        </p:txBody>
      </p:sp>
      <p:sp>
        <p:nvSpPr>
          <p:cNvPr id="32" name="Szövegdoboz 31"/>
          <p:cNvSpPr txBox="1"/>
          <p:nvPr/>
        </p:nvSpPr>
        <p:spPr>
          <a:xfrm>
            <a:off x="5908483" y="3549276"/>
            <a:ext cx="526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33" name="Szövegdoboz 32"/>
          <p:cNvSpPr txBox="1"/>
          <p:nvPr/>
        </p:nvSpPr>
        <p:spPr>
          <a:xfrm>
            <a:off x="6490373" y="3549276"/>
            <a:ext cx="4802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7081478" y="3549276"/>
            <a:ext cx="1029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F0"/>
                </a:solidFill>
              </a:rPr>
              <a:t>sz</a:t>
            </a:r>
            <a:endParaRPr lang="hu-HU" sz="7200" dirty="0">
              <a:solidFill>
                <a:srgbClr val="00B0F0"/>
              </a:solidFill>
            </a:endParaRPr>
          </a:p>
        </p:txBody>
      </p:sp>
      <p:sp>
        <p:nvSpPr>
          <p:cNvPr id="35" name="Szövegdoboz 34"/>
          <p:cNvSpPr txBox="1"/>
          <p:nvPr/>
        </p:nvSpPr>
        <p:spPr>
          <a:xfrm>
            <a:off x="8081310" y="3549280"/>
            <a:ext cx="4294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t</a:t>
            </a:r>
          </a:p>
        </p:txBody>
      </p:sp>
      <p:sp>
        <p:nvSpPr>
          <p:cNvPr id="36" name="Szövegdoboz 35"/>
          <p:cNvSpPr txBox="1"/>
          <p:nvPr/>
        </p:nvSpPr>
        <p:spPr>
          <a:xfrm>
            <a:off x="8686318" y="3549280"/>
            <a:ext cx="935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F0"/>
                </a:solidFill>
              </a:rPr>
              <a:t>ty</a:t>
            </a:r>
            <a:endParaRPr lang="hu-HU" sz="7200" dirty="0">
              <a:solidFill>
                <a:srgbClr val="00B0F0"/>
              </a:solidFill>
            </a:endParaRPr>
          </a:p>
        </p:txBody>
      </p:sp>
      <p:sp>
        <p:nvSpPr>
          <p:cNvPr id="37" name="Szövegdoboz 36"/>
          <p:cNvSpPr txBox="1"/>
          <p:nvPr/>
        </p:nvSpPr>
        <p:spPr>
          <a:xfrm>
            <a:off x="1678203" y="4999390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38" name="Szövegdoboz 37"/>
          <p:cNvSpPr txBox="1"/>
          <p:nvPr/>
        </p:nvSpPr>
        <p:spPr>
          <a:xfrm>
            <a:off x="2436806" y="5008177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ú</a:t>
            </a:r>
          </a:p>
        </p:txBody>
      </p:sp>
      <p:sp>
        <p:nvSpPr>
          <p:cNvPr id="39" name="Szövegdoboz 38"/>
          <p:cNvSpPr txBox="1"/>
          <p:nvPr/>
        </p:nvSpPr>
        <p:spPr>
          <a:xfrm>
            <a:off x="3118273" y="4999373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ü</a:t>
            </a:r>
          </a:p>
        </p:txBody>
      </p:sp>
      <p:sp>
        <p:nvSpPr>
          <p:cNvPr id="40" name="Szövegdoboz 39"/>
          <p:cNvSpPr txBox="1"/>
          <p:nvPr/>
        </p:nvSpPr>
        <p:spPr>
          <a:xfrm>
            <a:off x="3811604" y="5008177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ű</a:t>
            </a:r>
          </a:p>
        </p:txBody>
      </p:sp>
      <p:sp>
        <p:nvSpPr>
          <p:cNvPr id="41" name="Szövegdoboz 40"/>
          <p:cNvSpPr txBox="1"/>
          <p:nvPr/>
        </p:nvSpPr>
        <p:spPr>
          <a:xfrm>
            <a:off x="4505684" y="5008177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42" name="Szövegdoboz 41"/>
          <p:cNvSpPr txBox="1"/>
          <p:nvPr/>
        </p:nvSpPr>
        <p:spPr>
          <a:xfrm>
            <a:off x="5206245" y="4999373"/>
            <a:ext cx="75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w</a:t>
            </a:r>
          </a:p>
        </p:txBody>
      </p:sp>
      <p:sp>
        <p:nvSpPr>
          <p:cNvPr id="43" name="Szövegdoboz 42"/>
          <p:cNvSpPr txBox="1"/>
          <p:nvPr/>
        </p:nvSpPr>
        <p:spPr>
          <a:xfrm>
            <a:off x="6096388" y="4999373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44" name="Szövegdoboz 43"/>
          <p:cNvSpPr txBox="1"/>
          <p:nvPr/>
        </p:nvSpPr>
        <p:spPr>
          <a:xfrm>
            <a:off x="6784589" y="4999373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y</a:t>
            </a:r>
          </a:p>
        </p:txBody>
      </p:sp>
      <p:sp>
        <p:nvSpPr>
          <p:cNvPr id="45" name="Szövegdoboz 44"/>
          <p:cNvSpPr txBox="1"/>
          <p:nvPr/>
        </p:nvSpPr>
        <p:spPr>
          <a:xfrm>
            <a:off x="7472790" y="4999373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z</a:t>
            </a:r>
          </a:p>
        </p:txBody>
      </p:sp>
      <p:sp>
        <p:nvSpPr>
          <p:cNvPr id="46" name="Szövegdoboz 45"/>
          <p:cNvSpPr txBox="1"/>
          <p:nvPr/>
        </p:nvSpPr>
        <p:spPr>
          <a:xfrm>
            <a:off x="8160991" y="4999373"/>
            <a:ext cx="1050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F0"/>
                </a:solidFill>
              </a:rPr>
              <a:t>zs</a:t>
            </a:r>
            <a:endParaRPr lang="hu-HU" sz="7200" dirty="0">
              <a:solidFill>
                <a:srgbClr val="00B0F0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xmlns="" id="{4FE814B5-1CF4-417C-B990-66AF686E7DBD}"/>
              </a:ext>
            </a:extLst>
          </p:cNvPr>
          <p:cNvSpPr txBox="1"/>
          <p:nvPr/>
        </p:nvSpPr>
        <p:spPr>
          <a:xfrm>
            <a:off x="871076" y="24142"/>
            <a:ext cx="10449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highlight>
                  <a:srgbClr val="FFFF00"/>
                </a:highlight>
              </a:rPr>
              <a:t>Mondd el az ábécét hangosan a betűk megjelenésével!</a:t>
            </a:r>
          </a:p>
        </p:txBody>
      </p:sp>
    </p:spTree>
    <p:extLst>
      <p:ext uri="{BB962C8B-B14F-4D97-AF65-F5344CB8AC3E}">
        <p14:creationId xmlns:p14="http://schemas.microsoft.com/office/powerpoint/2010/main" xmlns="" val="4081055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9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8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1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3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4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6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7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9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2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3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6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8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9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2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4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5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7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8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615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30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64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34036" y="233916"/>
            <a:ext cx="2164757" cy="1055760"/>
          </a:xfrm>
        </p:spPr>
        <p:txBody>
          <a:bodyPr rtlCol="0">
            <a:normAutofit/>
          </a:bodyPr>
          <a:lstStyle/>
          <a:p>
            <a:pPr rtl="0"/>
            <a:endParaRPr lang="hu-HU" sz="44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182257" y="3253358"/>
            <a:ext cx="3434941" cy="3233057"/>
          </a:xfrm>
        </p:spPr>
        <p:txBody>
          <a:bodyPr rtlCol="0">
            <a:noAutofit/>
          </a:bodyPr>
          <a:lstStyle/>
          <a:p>
            <a:pPr marL="45720" indent="0" algn="ctr" rtl="0">
              <a:spcBef>
                <a:spcPts val="600"/>
              </a:spcBef>
              <a:buNone/>
            </a:pPr>
            <a:r>
              <a:rPr lang="hu-HU" sz="3600" dirty="0"/>
              <a:t>a, á, e, é, i, í, </a:t>
            </a:r>
          </a:p>
          <a:p>
            <a:pPr marL="45720" indent="0" algn="ctr" rtl="0">
              <a:spcBef>
                <a:spcPts val="600"/>
              </a:spcBef>
              <a:buNone/>
            </a:pPr>
            <a:r>
              <a:rPr lang="hu-HU" sz="3600" dirty="0"/>
              <a:t>o, ó,</a:t>
            </a:r>
          </a:p>
          <a:p>
            <a:pPr marL="45720" indent="0" algn="ctr" rtl="0">
              <a:spcBef>
                <a:spcPts val="600"/>
              </a:spcBef>
              <a:buNone/>
            </a:pPr>
            <a:r>
              <a:rPr lang="hu-HU" sz="3600" dirty="0"/>
              <a:t>ö, ő, u, ú, </a:t>
            </a:r>
          </a:p>
          <a:p>
            <a:pPr marL="45720" indent="0" algn="ctr" rtl="0">
              <a:spcBef>
                <a:spcPts val="600"/>
              </a:spcBef>
              <a:buNone/>
            </a:pPr>
            <a:r>
              <a:rPr lang="hu-HU" sz="3600" dirty="0"/>
              <a:t>ü, ű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618062" y="3254065"/>
            <a:ext cx="3585164" cy="3233056"/>
          </a:xfrm>
        </p:spPr>
        <p:txBody>
          <a:bodyPr rtlCol="0">
            <a:noAutofit/>
          </a:bodyPr>
          <a:lstStyle/>
          <a:p>
            <a:pPr marL="45720" indent="0" algn="ctr" rtl="0">
              <a:spcBef>
                <a:spcPts val="600"/>
              </a:spcBef>
              <a:buNone/>
            </a:pPr>
            <a:r>
              <a:rPr lang="hu-HU" sz="3600" dirty="0"/>
              <a:t>b, c, </a:t>
            </a:r>
            <a:r>
              <a:rPr lang="hu-HU" sz="3600" dirty="0" err="1"/>
              <a:t>cs</a:t>
            </a:r>
            <a:r>
              <a:rPr lang="hu-HU" sz="3600" dirty="0"/>
              <a:t>, d, </a:t>
            </a:r>
            <a:r>
              <a:rPr lang="hu-HU" sz="3600" dirty="0" err="1"/>
              <a:t>dz</a:t>
            </a:r>
            <a:r>
              <a:rPr lang="hu-HU" sz="3600" dirty="0"/>
              <a:t>, </a:t>
            </a:r>
          </a:p>
          <a:p>
            <a:pPr marL="45720" indent="0" algn="ctr" rtl="0">
              <a:spcBef>
                <a:spcPts val="600"/>
              </a:spcBef>
              <a:buNone/>
            </a:pPr>
            <a:r>
              <a:rPr lang="hu-HU" sz="3600" dirty="0" err="1"/>
              <a:t>dzs</a:t>
            </a:r>
            <a:r>
              <a:rPr lang="hu-HU" sz="3600" dirty="0"/>
              <a:t>, f, g, </a:t>
            </a:r>
            <a:r>
              <a:rPr lang="hu-HU" sz="3600" dirty="0" err="1"/>
              <a:t>gy</a:t>
            </a:r>
            <a:r>
              <a:rPr lang="hu-HU" sz="3600" dirty="0"/>
              <a:t>, h, </a:t>
            </a:r>
          </a:p>
          <a:p>
            <a:pPr marL="45720" indent="0" algn="ctr" rtl="0">
              <a:spcBef>
                <a:spcPts val="600"/>
              </a:spcBef>
              <a:buNone/>
            </a:pPr>
            <a:r>
              <a:rPr lang="hu-HU" sz="3600" dirty="0"/>
              <a:t>j, k, l, </a:t>
            </a:r>
            <a:r>
              <a:rPr lang="hu-HU" sz="3600" dirty="0" err="1"/>
              <a:t>ly</a:t>
            </a:r>
            <a:r>
              <a:rPr lang="hu-HU" sz="3600" dirty="0"/>
              <a:t>, m, n, </a:t>
            </a:r>
            <a:r>
              <a:rPr lang="hu-HU" sz="3600" dirty="0" err="1"/>
              <a:t>ny</a:t>
            </a:r>
            <a:r>
              <a:rPr lang="hu-HU" sz="3600" dirty="0"/>
              <a:t>,</a:t>
            </a:r>
          </a:p>
          <a:p>
            <a:pPr marL="45720" indent="0" algn="ctr" rtl="0">
              <a:spcBef>
                <a:spcPts val="600"/>
              </a:spcBef>
              <a:buNone/>
            </a:pPr>
            <a:r>
              <a:rPr lang="hu-HU" sz="3600" dirty="0"/>
              <a:t> p, q, r ,s ,</a:t>
            </a:r>
            <a:r>
              <a:rPr lang="hu-HU" sz="3600" dirty="0" err="1"/>
              <a:t>sz</a:t>
            </a:r>
            <a:r>
              <a:rPr lang="hu-HU" sz="3600" dirty="0"/>
              <a:t>, t,</a:t>
            </a:r>
          </a:p>
          <a:p>
            <a:pPr marL="45720" indent="0" algn="ctr" rtl="0">
              <a:spcBef>
                <a:spcPts val="600"/>
              </a:spcBef>
              <a:buNone/>
            </a:pPr>
            <a:r>
              <a:rPr lang="hu-HU" sz="3600" dirty="0"/>
              <a:t> </a:t>
            </a:r>
            <a:r>
              <a:rPr lang="hu-HU" sz="3600" dirty="0" err="1"/>
              <a:t>ty</a:t>
            </a:r>
            <a:r>
              <a:rPr lang="hu-HU" sz="3600" dirty="0"/>
              <a:t>, v, w ,x, y, z, </a:t>
            </a:r>
            <a:r>
              <a:rPr lang="hu-HU" sz="3600" dirty="0" err="1"/>
              <a:t>zs</a:t>
            </a:r>
            <a:endParaRPr lang="hu-HU" sz="36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2656502" y="2525143"/>
            <a:ext cx="2486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u="sng" dirty="0">
                <a:solidFill>
                  <a:srgbClr val="FF0000"/>
                </a:solidFill>
              </a:rPr>
              <a:t>Magánhangzók: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6946398" y="2525143"/>
            <a:ext cx="2499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u="sng" dirty="0">
                <a:solidFill>
                  <a:srgbClr val="0070C0"/>
                </a:solidFill>
              </a:rPr>
              <a:t>Mássalhangzók: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3372186" y="984866"/>
            <a:ext cx="6968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002060"/>
                </a:solidFill>
                <a:highlight>
                  <a:srgbClr val="FFFF00"/>
                </a:highlight>
              </a:rPr>
              <a:t>A magyar ÁBÉCÉ 44 betűből áll.</a:t>
            </a:r>
          </a:p>
          <a:p>
            <a:r>
              <a:rPr lang="hu-HU" sz="3600" dirty="0">
                <a:solidFill>
                  <a:srgbClr val="00B0F0"/>
                </a:solidFill>
              </a:rPr>
              <a:t>    Két nagy csoportra osztjuk. 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377372FB-B522-4727-9EFB-C6AEFE430F82}"/>
              </a:ext>
            </a:extLst>
          </p:cNvPr>
          <p:cNvSpPr/>
          <p:nvPr/>
        </p:nvSpPr>
        <p:spPr>
          <a:xfrm>
            <a:off x="595720" y="335759"/>
            <a:ext cx="27764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4000" dirty="0">
                <a:solidFill>
                  <a:srgbClr val="0070C0"/>
                </a:solidFill>
              </a:rPr>
              <a:t>Ismételjünk!</a:t>
            </a:r>
          </a:p>
        </p:txBody>
      </p:sp>
    </p:spTree>
    <p:extLst>
      <p:ext uri="{BB962C8B-B14F-4D97-AF65-F5344CB8AC3E}">
        <p14:creationId xmlns:p14="http://schemas.microsoft.com/office/powerpoint/2010/main" xmlns="" val="963617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26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4" presetID="26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0" presetID="26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xmlns="" id="{0EB3CD5E-B94C-443E-A77C-1DE43B0A0A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9459"/>
            <a:ext cx="4863986" cy="4045548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87375" y="1628982"/>
            <a:ext cx="8602483" cy="2486025"/>
          </a:xfrm>
        </p:spPr>
        <p:txBody>
          <a:bodyPr rtlCol="0">
            <a:normAutofit/>
          </a:bodyPr>
          <a:lstStyle/>
          <a:p>
            <a:pPr rtl="0"/>
            <a:r>
              <a:rPr lang="hu" sz="6000" dirty="0">
                <a:solidFill>
                  <a:srgbClr val="FF0000"/>
                </a:solidFill>
              </a:rPr>
              <a:t>M</a:t>
            </a:r>
            <a:r>
              <a:rPr lang="hu-HU" sz="6000" dirty="0">
                <a:solidFill>
                  <a:srgbClr val="FF0000"/>
                </a:solidFill>
              </a:rPr>
              <a:t>a</a:t>
            </a:r>
            <a:r>
              <a:rPr lang="hu" sz="6000" dirty="0">
                <a:solidFill>
                  <a:srgbClr val="FF0000"/>
                </a:solidFill>
              </a:rPr>
              <a:t>gánhangzók világa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EFA1E698-8E20-45A0-9CFB-9C59A528A629}"/>
              </a:ext>
            </a:extLst>
          </p:cNvPr>
          <p:cNvSpPr/>
          <p:nvPr/>
        </p:nvSpPr>
        <p:spPr>
          <a:xfrm>
            <a:off x="3821327" y="5325611"/>
            <a:ext cx="66078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4000" dirty="0">
                <a:solidFill>
                  <a:srgbClr val="FF0000"/>
                </a:solidFill>
              </a:rPr>
              <a:t>Magánhangzók</a:t>
            </a:r>
            <a:r>
              <a:rPr lang="hu-HU" sz="4000" dirty="0"/>
              <a:t> csoportosítása:</a:t>
            </a:r>
          </a:p>
        </p:txBody>
      </p:sp>
    </p:spTree>
    <p:extLst>
      <p:ext uri="{BB962C8B-B14F-4D97-AF65-F5344CB8AC3E}">
        <p14:creationId xmlns:p14="http://schemas.microsoft.com/office/powerpoint/2010/main" xmlns="" val="4274568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5" name="chimes.wav"/>
          </p:stSnd>
        </p:sndAc>
      </p:transition>
    </mc:Choice>
    <mc:Fallback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06781" y="649067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575315" y="1852285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70C0"/>
                </a:solidFill>
              </a:rPr>
              <a:t>á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1543018" y="649066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1470348" y="1852285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70C0"/>
                </a:solidFill>
              </a:rPr>
              <a:t>é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2494487" y="734658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  <a:cs typeface="Arial" panose="020B0604020202020204" pitchFamily="34" charset="0"/>
              </a:rPr>
              <a:t>i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2424592" y="1840341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70C0"/>
                </a:solidFill>
                <a:cs typeface="Arial" panose="020B0604020202020204" pitchFamily="34" charset="0"/>
              </a:rPr>
              <a:t>í</a:t>
            </a:r>
          </a:p>
        </p:txBody>
      </p:sp>
      <p:sp>
        <p:nvSpPr>
          <p:cNvPr id="26" name="Szövegdoboz 25"/>
          <p:cNvSpPr txBox="1"/>
          <p:nvPr/>
        </p:nvSpPr>
        <p:spPr>
          <a:xfrm>
            <a:off x="3115257" y="676588"/>
            <a:ext cx="61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3083884" y="1829594"/>
            <a:ext cx="61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70C0"/>
                </a:solidFill>
              </a:rPr>
              <a:t>ó</a:t>
            </a:r>
          </a:p>
        </p:txBody>
      </p:sp>
      <p:sp>
        <p:nvSpPr>
          <p:cNvPr id="28" name="Szövegdoboz 27"/>
          <p:cNvSpPr txBox="1"/>
          <p:nvPr/>
        </p:nvSpPr>
        <p:spPr>
          <a:xfrm>
            <a:off x="3934624" y="672943"/>
            <a:ext cx="658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ö</a:t>
            </a:r>
          </a:p>
        </p:txBody>
      </p:sp>
      <p:sp>
        <p:nvSpPr>
          <p:cNvPr id="29" name="Szövegdoboz 28"/>
          <p:cNvSpPr txBox="1"/>
          <p:nvPr/>
        </p:nvSpPr>
        <p:spPr>
          <a:xfrm>
            <a:off x="3916528" y="1829593"/>
            <a:ext cx="6373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70C0"/>
                </a:solidFill>
              </a:rPr>
              <a:t>ő</a:t>
            </a:r>
          </a:p>
        </p:txBody>
      </p:sp>
      <p:sp>
        <p:nvSpPr>
          <p:cNvPr id="37" name="Szövegdoboz 36"/>
          <p:cNvSpPr txBox="1"/>
          <p:nvPr/>
        </p:nvSpPr>
        <p:spPr>
          <a:xfrm>
            <a:off x="4757774" y="672942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38" name="Szövegdoboz 37"/>
          <p:cNvSpPr txBox="1"/>
          <p:nvPr/>
        </p:nvSpPr>
        <p:spPr>
          <a:xfrm>
            <a:off x="4777294" y="1829592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70C0"/>
                </a:solidFill>
              </a:rPr>
              <a:t>ú</a:t>
            </a:r>
          </a:p>
        </p:txBody>
      </p:sp>
      <p:sp>
        <p:nvSpPr>
          <p:cNvPr id="39" name="Szövegdoboz 38"/>
          <p:cNvSpPr txBox="1"/>
          <p:nvPr/>
        </p:nvSpPr>
        <p:spPr>
          <a:xfrm>
            <a:off x="5536574" y="672942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ü</a:t>
            </a:r>
          </a:p>
        </p:txBody>
      </p:sp>
      <p:sp>
        <p:nvSpPr>
          <p:cNvPr id="40" name="Szövegdoboz 39"/>
          <p:cNvSpPr txBox="1"/>
          <p:nvPr/>
        </p:nvSpPr>
        <p:spPr>
          <a:xfrm>
            <a:off x="5570411" y="1840340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70C0"/>
                </a:solidFill>
              </a:rPr>
              <a:t>ű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xmlns="" id="{577EFE94-7767-4566-8D61-841B95B4B7F6}"/>
              </a:ext>
            </a:extLst>
          </p:cNvPr>
          <p:cNvSpPr txBox="1"/>
          <p:nvPr/>
        </p:nvSpPr>
        <p:spPr>
          <a:xfrm>
            <a:off x="7408200" y="1009977"/>
            <a:ext cx="45786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dirty="0">
                <a:solidFill>
                  <a:srgbClr val="FF0000"/>
                </a:solidFill>
              </a:rPr>
              <a:t>Rövid magánhangzók</a:t>
            </a: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xmlns="" id="{645C94B4-304C-42AD-8FE2-1B96D2020F39}"/>
              </a:ext>
            </a:extLst>
          </p:cNvPr>
          <p:cNvSpPr txBox="1"/>
          <p:nvPr/>
        </p:nvSpPr>
        <p:spPr>
          <a:xfrm>
            <a:off x="7197276" y="2075813"/>
            <a:ext cx="4880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dirty="0">
                <a:solidFill>
                  <a:srgbClr val="0070C0"/>
                </a:solidFill>
              </a:rPr>
              <a:t>Hosszú magánhangzók</a:t>
            </a:r>
          </a:p>
        </p:txBody>
      </p:sp>
      <p:sp>
        <p:nvSpPr>
          <p:cNvPr id="48" name="Nyíl: balra mutató 47">
            <a:extLst>
              <a:ext uri="{FF2B5EF4-FFF2-40B4-BE49-F238E27FC236}">
                <a16:creationId xmlns:a16="http://schemas.microsoft.com/office/drawing/2014/main" xmlns="" id="{344FAE11-3CC3-4E7C-91E0-2C895FF879B9}"/>
              </a:ext>
            </a:extLst>
          </p:cNvPr>
          <p:cNvSpPr/>
          <p:nvPr/>
        </p:nvSpPr>
        <p:spPr>
          <a:xfrm>
            <a:off x="6629400" y="1267967"/>
            <a:ext cx="664382" cy="30916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Nyíl: balra mutató 48">
            <a:extLst>
              <a:ext uri="{FF2B5EF4-FFF2-40B4-BE49-F238E27FC236}">
                <a16:creationId xmlns:a16="http://schemas.microsoft.com/office/drawing/2014/main" xmlns="" id="{BC65C0EC-46DC-4145-BFAC-6809A80CF9BF}"/>
              </a:ext>
            </a:extLst>
          </p:cNvPr>
          <p:cNvSpPr/>
          <p:nvPr/>
        </p:nvSpPr>
        <p:spPr>
          <a:xfrm>
            <a:off x="6532894" y="2297864"/>
            <a:ext cx="664382" cy="30916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0" name="Kép 59">
            <a:extLst>
              <a:ext uri="{FF2B5EF4-FFF2-40B4-BE49-F238E27FC236}">
                <a16:creationId xmlns:a16="http://schemas.microsoft.com/office/drawing/2014/main" xmlns="" id="{1DD5A006-4D6C-406E-8118-320087C133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962" t="28531" r="25638" b="28591"/>
          <a:stretch/>
        </p:blipFill>
        <p:spPr>
          <a:xfrm>
            <a:off x="6096000" y="3280229"/>
            <a:ext cx="5863268" cy="2331705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77B2FBA1-4B8C-4E04-B6BD-59FA55C0762D}"/>
              </a:ext>
            </a:extLst>
          </p:cNvPr>
          <p:cNvSpPr txBox="1"/>
          <p:nvPr/>
        </p:nvSpPr>
        <p:spPr>
          <a:xfrm>
            <a:off x="340151" y="4097919"/>
            <a:ext cx="51680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FF0000"/>
                </a:solidFill>
              </a:rPr>
              <a:t>Másold be a békás füzetedbe!</a:t>
            </a:r>
          </a:p>
        </p:txBody>
      </p:sp>
      <p:sp>
        <p:nvSpPr>
          <p:cNvPr id="5" name="Nyíl: jobbra mutató 4">
            <a:extLst>
              <a:ext uri="{FF2B5EF4-FFF2-40B4-BE49-F238E27FC236}">
                <a16:creationId xmlns:a16="http://schemas.microsoft.com/office/drawing/2014/main" xmlns="" id="{5FF400C3-D619-468D-9688-463C9647B780}"/>
              </a:ext>
            </a:extLst>
          </p:cNvPr>
          <p:cNvSpPr/>
          <p:nvPr/>
        </p:nvSpPr>
        <p:spPr>
          <a:xfrm>
            <a:off x="5508169" y="4390306"/>
            <a:ext cx="467252" cy="133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8A6C0DF8-F2CE-4CC3-B939-F833A36D10D5}"/>
              </a:ext>
            </a:extLst>
          </p:cNvPr>
          <p:cNvSpPr txBox="1"/>
          <p:nvPr/>
        </p:nvSpPr>
        <p:spPr>
          <a:xfrm>
            <a:off x="114101" y="5861732"/>
            <a:ext cx="387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00B050"/>
                </a:solidFill>
              </a:rPr>
              <a:t>Ha kész vagy, ismételd át: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7A3936EC-11BE-4F84-8DED-36F5445D3FF8}"/>
              </a:ext>
            </a:extLst>
          </p:cNvPr>
          <p:cNvSpPr txBox="1"/>
          <p:nvPr/>
        </p:nvSpPr>
        <p:spPr>
          <a:xfrm>
            <a:off x="3988751" y="5919802"/>
            <a:ext cx="2451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highlight>
                  <a:srgbClr val="FFFF00"/>
                </a:highlight>
                <a:hlinkClick r:id="rId3"/>
              </a:rPr>
              <a:t>Csoportosítás</a:t>
            </a:r>
            <a:endParaRPr lang="hu-HU" sz="3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1292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5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700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85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  <p:bldP spid="11" grpId="0"/>
      <p:bldP spid="17" grpId="0"/>
      <p:bldP spid="18" grpId="0"/>
      <p:bldP spid="26" grpId="0"/>
      <p:bldP spid="27" grpId="0"/>
      <p:bldP spid="28" grpId="0"/>
      <p:bldP spid="29" grpId="0"/>
      <p:bldP spid="37" grpId="0"/>
      <p:bldP spid="38" grpId="0"/>
      <p:bldP spid="39" grpId="0"/>
      <p:bldP spid="40" grpId="0"/>
      <p:bldP spid="13" grpId="0"/>
      <p:bldP spid="47" grpId="0"/>
      <p:bldP spid="48" grpId="0" animBg="1"/>
      <p:bldP spid="49" grpId="0" animBg="1"/>
      <p:bldP spid="4" grpId="0"/>
      <p:bldP spid="5" grpId="0" animBg="1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yerekek Stock vektorok, Gyerekek Jogdíjmentes illusztrációk ...">
            <a:extLst>
              <a:ext uri="{FF2B5EF4-FFF2-40B4-BE49-F238E27FC236}">
                <a16:creationId xmlns:a16="http://schemas.microsoft.com/office/drawing/2014/main" xmlns="" id="{BCD259A8-7C43-42A1-A001-825F70CF6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64391" cy="385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89517" y="3136952"/>
            <a:ext cx="8602483" cy="1147082"/>
          </a:xfrm>
        </p:spPr>
        <p:txBody>
          <a:bodyPr rtlCol="0">
            <a:normAutofit/>
          </a:bodyPr>
          <a:lstStyle/>
          <a:p>
            <a:pPr rtl="0"/>
            <a:r>
              <a:rPr lang="hu" sz="6000" dirty="0">
                <a:solidFill>
                  <a:srgbClr val="00B0F0"/>
                </a:solidFill>
              </a:rPr>
              <a:t>M</a:t>
            </a:r>
            <a:r>
              <a:rPr lang="hu-HU" sz="6000" dirty="0">
                <a:solidFill>
                  <a:srgbClr val="00B0F0"/>
                </a:solidFill>
              </a:rPr>
              <a:t>ássalhangzók </a:t>
            </a:r>
            <a:r>
              <a:rPr lang="hu" sz="6000" dirty="0">
                <a:solidFill>
                  <a:srgbClr val="00B0F0"/>
                </a:solidFill>
              </a:rPr>
              <a:t>világa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xmlns="" id="{C9B80B59-17FF-413F-8A57-54F0E0D2CDCC}"/>
              </a:ext>
            </a:extLst>
          </p:cNvPr>
          <p:cNvSpPr/>
          <p:nvPr/>
        </p:nvSpPr>
        <p:spPr>
          <a:xfrm>
            <a:off x="4265890" y="4924366"/>
            <a:ext cx="6739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4000" dirty="0">
                <a:solidFill>
                  <a:srgbClr val="0070C0"/>
                </a:solidFill>
              </a:rPr>
              <a:t>Mássalhangzók </a:t>
            </a:r>
            <a:r>
              <a:rPr lang="hu-HU" sz="4000" dirty="0"/>
              <a:t>csoportosítása: </a:t>
            </a:r>
          </a:p>
        </p:txBody>
      </p:sp>
    </p:spTree>
    <p:extLst>
      <p:ext uri="{BB962C8B-B14F-4D97-AF65-F5344CB8AC3E}">
        <p14:creationId xmlns:p14="http://schemas.microsoft.com/office/powerpoint/2010/main" xmlns="" val="3355082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  <p:sndAc>
          <p:stSnd>
            <p:snd r:embed="rId5" name="chimes.wav"/>
          </p:stSnd>
        </p:sndAc>
      </p:transition>
    </mc:Choice>
    <mc:Fallback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149003" y="439046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3869571" y="439045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021736" y="2489191"/>
            <a:ext cx="1239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cs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607568" y="439044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d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4185155" y="2484462"/>
            <a:ext cx="1186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dz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3267216" y="5240018"/>
            <a:ext cx="1584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FFC000"/>
                </a:solidFill>
              </a:rPr>
              <a:t>dzs</a:t>
            </a:r>
            <a:endParaRPr lang="hu-HU" sz="7200" dirty="0">
              <a:solidFill>
                <a:srgbClr val="FFC000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5429960" y="439044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f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6030324" y="430393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g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5383303" y="2405333"/>
            <a:ext cx="1184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gy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6792692" y="399304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h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7627147" y="549970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j</a:t>
            </a:r>
          </a:p>
        </p:txBody>
      </p:sp>
      <p:sp>
        <p:nvSpPr>
          <p:cNvPr id="20" name="Szövegdoboz 19"/>
          <p:cNvSpPr txBox="1"/>
          <p:nvPr/>
        </p:nvSpPr>
        <p:spPr>
          <a:xfrm>
            <a:off x="8105994" y="413646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k</a:t>
            </a:r>
          </a:p>
        </p:txBody>
      </p:sp>
      <p:sp>
        <p:nvSpPr>
          <p:cNvPr id="21" name="Szövegdoboz 20"/>
          <p:cNvSpPr txBox="1"/>
          <p:nvPr/>
        </p:nvSpPr>
        <p:spPr>
          <a:xfrm>
            <a:off x="8763046" y="388390"/>
            <a:ext cx="4294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6670729" y="2474048"/>
            <a:ext cx="962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endParaRPr lang="hu-HU" sz="7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9161085" y="430392"/>
            <a:ext cx="872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m</a:t>
            </a:r>
          </a:p>
        </p:txBody>
      </p:sp>
      <p:sp>
        <p:nvSpPr>
          <p:cNvPr id="24" name="Szövegdoboz 23"/>
          <p:cNvSpPr txBox="1"/>
          <p:nvPr/>
        </p:nvSpPr>
        <p:spPr>
          <a:xfrm>
            <a:off x="10112588" y="413646"/>
            <a:ext cx="574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n</a:t>
            </a:r>
          </a:p>
        </p:txBody>
      </p:sp>
      <p:sp>
        <p:nvSpPr>
          <p:cNvPr id="25" name="Szövegdoboz 24"/>
          <p:cNvSpPr txBox="1"/>
          <p:nvPr/>
        </p:nvSpPr>
        <p:spPr>
          <a:xfrm>
            <a:off x="3029306" y="3567957"/>
            <a:ext cx="12709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ny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10898597" y="399304"/>
            <a:ext cx="646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p</a:t>
            </a:r>
          </a:p>
        </p:txBody>
      </p:sp>
      <p:sp>
        <p:nvSpPr>
          <p:cNvPr id="31" name="Szövegdoboz 30"/>
          <p:cNvSpPr txBox="1"/>
          <p:nvPr/>
        </p:nvSpPr>
        <p:spPr>
          <a:xfrm>
            <a:off x="3120774" y="1565319"/>
            <a:ext cx="579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q</a:t>
            </a:r>
          </a:p>
        </p:txBody>
      </p:sp>
      <p:sp>
        <p:nvSpPr>
          <p:cNvPr id="32" name="Szövegdoboz 31"/>
          <p:cNvSpPr txBox="1"/>
          <p:nvPr/>
        </p:nvSpPr>
        <p:spPr>
          <a:xfrm>
            <a:off x="3933136" y="1588719"/>
            <a:ext cx="526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33" name="Szövegdoboz 32"/>
          <p:cNvSpPr txBox="1"/>
          <p:nvPr/>
        </p:nvSpPr>
        <p:spPr>
          <a:xfrm>
            <a:off x="4651901" y="1560590"/>
            <a:ext cx="4802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4281469" y="3591357"/>
            <a:ext cx="1029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sz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35" name="Szövegdoboz 34"/>
          <p:cNvSpPr txBox="1"/>
          <p:nvPr/>
        </p:nvSpPr>
        <p:spPr>
          <a:xfrm>
            <a:off x="5437042" y="1537755"/>
            <a:ext cx="4294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t</a:t>
            </a:r>
          </a:p>
        </p:txBody>
      </p:sp>
      <p:sp>
        <p:nvSpPr>
          <p:cNvPr id="36" name="Szövegdoboz 35"/>
          <p:cNvSpPr txBox="1"/>
          <p:nvPr/>
        </p:nvSpPr>
        <p:spPr>
          <a:xfrm>
            <a:off x="5417563" y="3580515"/>
            <a:ext cx="10978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ty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41" name="Szövegdoboz 40"/>
          <p:cNvSpPr txBox="1"/>
          <p:nvPr/>
        </p:nvSpPr>
        <p:spPr>
          <a:xfrm>
            <a:off x="6080301" y="1560590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42" name="Szövegdoboz 41"/>
          <p:cNvSpPr txBox="1"/>
          <p:nvPr/>
        </p:nvSpPr>
        <p:spPr>
          <a:xfrm>
            <a:off x="6758065" y="1560590"/>
            <a:ext cx="75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w</a:t>
            </a:r>
          </a:p>
        </p:txBody>
      </p:sp>
      <p:sp>
        <p:nvSpPr>
          <p:cNvPr id="43" name="Szövegdoboz 42"/>
          <p:cNvSpPr txBox="1"/>
          <p:nvPr/>
        </p:nvSpPr>
        <p:spPr>
          <a:xfrm>
            <a:off x="7708686" y="1513922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44" name="Szövegdoboz 43"/>
          <p:cNvSpPr txBox="1"/>
          <p:nvPr/>
        </p:nvSpPr>
        <p:spPr>
          <a:xfrm>
            <a:off x="8409138" y="1517654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y</a:t>
            </a:r>
          </a:p>
        </p:txBody>
      </p:sp>
      <p:sp>
        <p:nvSpPr>
          <p:cNvPr id="45" name="Szövegdoboz 44"/>
          <p:cNvSpPr txBox="1"/>
          <p:nvPr/>
        </p:nvSpPr>
        <p:spPr>
          <a:xfrm>
            <a:off x="9183192" y="1520956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z</a:t>
            </a:r>
          </a:p>
        </p:txBody>
      </p:sp>
      <p:sp>
        <p:nvSpPr>
          <p:cNvPr id="46" name="Szövegdoboz 45"/>
          <p:cNvSpPr txBox="1"/>
          <p:nvPr/>
        </p:nvSpPr>
        <p:spPr>
          <a:xfrm>
            <a:off x="6626516" y="3546028"/>
            <a:ext cx="1050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zs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xmlns="" id="{887F3327-6456-4B3C-9191-0207FD558136}"/>
              </a:ext>
            </a:extLst>
          </p:cNvPr>
          <p:cNvSpPr txBox="1"/>
          <p:nvPr/>
        </p:nvSpPr>
        <p:spPr>
          <a:xfrm>
            <a:off x="487680" y="865632"/>
            <a:ext cx="24080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solidFill>
                  <a:srgbClr val="0070C0"/>
                </a:solidFill>
              </a:rPr>
              <a:t>Egyjegyűek:</a:t>
            </a:r>
          </a:p>
        </p:txBody>
      </p:sp>
      <p:sp>
        <p:nvSpPr>
          <p:cNvPr id="47" name="Szövegdoboz 46">
            <a:extLst>
              <a:ext uri="{FF2B5EF4-FFF2-40B4-BE49-F238E27FC236}">
                <a16:creationId xmlns:a16="http://schemas.microsoft.com/office/drawing/2014/main" xmlns="" id="{9E144E67-FCBB-4D59-9548-3377FBBC5E4E}"/>
              </a:ext>
            </a:extLst>
          </p:cNvPr>
          <p:cNvSpPr txBox="1"/>
          <p:nvPr/>
        </p:nvSpPr>
        <p:spPr>
          <a:xfrm>
            <a:off x="431813" y="2989802"/>
            <a:ext cx="2368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solidFill>
                  <a:srgbClr val="0070C0"/>
                </a:solidFill>
              </a:rPr>
              <a:t>Kétjegyűek:</a:t>
            </a:r>
          </a:p>
        </p:txBody>
      </p:sp>
      <p:sp>
        <p:nvSpPr>
          <p:cNvPr id="48" name="Szövegdoboz 47">
            <a:extLst>
              <a:ext uri="{FF2B5EF4-FFF2-40B4-BE49-F238E27FC236}">
                <a16:creationId xmlns:a16="http://schemas.microsoft.com/office/drawing/2014/main" xmlns="" id="{0ADC8564-463D-4A66-B696-72FC8D3E71B9}"/>
              </a:ext>
            </a:extLst>
          </p:cNvPr>
          <p:cNvSpPr txBox="1"/>
          <p:nvPr/>
        </p:nvSpPr>
        <p:spPr>
          <a:xfrm>
            <a:off x="610070" y="5669202"/>
            <a:ext cx="2589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>
                <a:solidFill>
                  <a:srgbClr val="0070C0"/>
                </a:solidFill>
              </a:rPr>
              <a:t>Háromjegyű:</a:t>
            </a:r>
          </a:p>
        </p:txBody>
      </p:sp>
      <p:pic>
        <p:nvPicPr>
          <p:cNvPr id="38" name="Kép 37">
            <a:extLst>
              <a:ext uri="{FF2B5EF4-FFF2-40B4-BE49-F238E27FC236}">
                <a16:creationId xmlns:a16="http://schemas.microsoft.com/office/drawing/2014/main" xmlns="" id="{91EBA6B1-A182-49BB-B94E-5D8798E053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8303" y="3308479"/>
            <a:ext cx="4286463" cy="3447808"/>
          </a:xfrm>
          <a:prstGeom prst="rect">
            <a:avLst/>
          </a:prstGeom>
        </p:spPr>
      </p:pic>
      <p:sp>
        <p:nvSpPr>
          <p:cNvPr id="2" name="Téglalap 1">
            <a:extLst>
              <a:ext uri="{FF2B5EF4-FFF2-40B4-BE49-F238E27FC236}">
                <a16:creationId xmlns:a16="http://schemas.microsoft.com/office/drawing/2014/main" xmlns="" id="{8A911F51-9F1E-4E96-A60B-A12864186E23}"/>
              </a:ext>
            </a:extLst>
          </p:cNvPr>
          <p:cNvSpPr/>
          <p:nvPr/>
        </p:nvSpPr>
        <p:spPr>
          <a:xfrm>
            <a:off x="8022716" y="2853848"/>
            <a:ext cx="30437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>
                <a:solidFill>
                  <a:srgbClr val="FF0000"/>
                </a:solidFill>
              </a:rPr>
              <a:t>Másold le a füzetedbe</a:t>
            </a:r>
            <a:r>
              <a:rPr lang="hu-HU" sz="24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321092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75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0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3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6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80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9500"/>
                            </p:stCondLst>
                            <p:childTnLst>
                              <p:par>
                                <p:cTn id="88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10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2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55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7000"/>
                            </p:stCondLst>
                            <p:childTnLst>
                              <p:par>
                                <p:cTn id="10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8500"/>
                            </p:stCondLst>
                            <p:childTnLst>
                              <p:par>
                                <p:cTn id="11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0"/>
                            </p:stCondLst>
                            <p:childTnLst>
                              <p:par>
                                <p:cTn id="11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1500"/>
                            </p:stCondLst>
                            <p:childTnLst>
                              <p:par>
                                <p:cTn id="12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3000"/>
                            </p:stCondLst>
                            <p:childTnLst>
                              <p:par>
                                <p:cTn id="12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4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2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2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41" grpId="0"/>
      <p:bldP spid="42" grpId="0"/>
      <p:bldP spid="43" grpId="0"/>
      <p:bldP spid="44" grpId="0"/>
      <p:bldP spid="45" grpId="0"/>
      <p:bldP spid="4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xmlns="" id="{9C9F7357-2980-4E0D-BF23-840D7018EB4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962" t="28531" r="25638" b="28591"/>
          <a:stretch/>
        </p:blipFill>
        <p:spPr>
          <a:xfrm>
            <a:off x="5170991" y="393539"/>
            <a:ext cx="4798533" cy="1908281"/>
          </a:xfrm>
          <a:prstGeom prst="rect">
            <a:avLst/>
          </a:prstGeom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xmlns="" id="{FDED3001-1B12-4BB4-AFF3-FDBD4A3F2A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7987" y="2301820"/>
            <a:ext cx="4966398" cy="3994712"/>
          </a:xfrm>
          <a:prstGeom prst="rect">
            <a:avLst/>
          </a:prstGeom>
        </p:spPr>
      </p:pic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14BF5061-55ED-47E5-91AE-2ADEACF5E212}"/>
              </a:ext>
            </a:extLst>
          </p:cNvPr>
          <p:cNvSpPr/>
          <p:nvPr/>
        </p:nvSpPr>
        <p:spPr>
          <a:xfrm flipV="1">
            <a:off x="5550195" y="474560"/>
            <a:ext cx="329610" cy="8690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xmlns="" id="{D2C0392B-2EFF-49B5-AE3C-22A9178CE0B4}"/>
              </a:ext>
            </a:extLst>
          </p:cNvPr>
          <p:cNvSpPr/>
          <p:nvPr/>
        </p:nvSpPr>
        <p:spPr>
          <a:xfrm rot="16200000">
            <a:off x="5554233" y="608748"/>
            <a:ext cx="344145" cy="757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xmlns="" id="{17787A48-D088-46DA-B2F8-8E570B745348}"/>
              </a:ext>
            </a:extLst>
          </p:cNvPr>
          <p:cNvSpPr txBox="1"/>
          <p:nvPr/>
        </p:nvSpPr>
        <p:spPr>
          <a:xfrm>
            <a:off x="1555499" y="1179080"/>
            <a:ext cx="31595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400" dirty="0">
                <a:solidFill>
                  <a:srgbClr val="C00000"/>
                </a:solidFill>
              </a:rPr>
              <a:t>A füzet képe: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EE4EFE4D-063E-4204-8700-94D8355696C4}"/>
              </a:ext>
            </a:extLst>
          </p:cNvPr>
          <p:cNvSpPr txBox="1"/>
          <p:nvPr/>
        </p:nvSpPr>
        <p:spPr>
          <a:xfrm>
            <a:off x="9350192" y="518013"/>
            <a:ext cx="26641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400" dirty="0">
                <a:solidFill>
                  <a:srgbClr val="FF0000"/>
                </a:solidFill>
                <a:highlight>
                  <a:srgbClr val="FFFF00"/>
                </a:highlight>
              </a:rPr>
              <a:t>Tudni kell !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xmlns="" id="{2A28722B-D235-4F2B-B423-25363823D582}"/>
              </a:ext>
            </a:extLst>
          </p:cNvPr>
          <p:cNvSpPr txBox="1"/>
          <p:nvPr/>
        </p:nvSpPr>
        <p:spPr>
          <a:xfrm>
            <a:off x="198366" y="4159486"/>
            <a:ext cx="387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solidFill>
                  <a:srgbClr val="00B050"/>
                </a:solidFill>
              </a:rPr>
              <a:t>Ha kész vagy, ismételd át: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xmlns="" id="{5B7B3A80-8BFA-4D9B-840F-358F70531B47}"/>
              </a:ext>
            </a:extLst>
          </p:cNvPr>
          <p:cNvSpPr txBox="1"/>
          <p:nvPr/>
        </p:nvSpPr>
        <p:spPr>
          <a:xfrm>
            <a:off x="3035808" y="4818742"/>
            <a:ext cx="17123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highlight>
                  <a:srgbClr val="FFFF00"/>
                </a:highlight>
                <a:hlinkClick r:id="rId4"/>
              </a:rPr>
              <a:t>Választós</a:t>
            </a:r>
            <a:endParaRPr lang="hu-HU" sz="3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8830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06781" y="649067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371009" y="649066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á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2111707" y="649067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2802183" y="602908"/>
            <a:ext cx="7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583247" y="601970"/>
            <a:ext cx="1239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cs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901887" y="613084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d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5891663" y="613565"/>
            <a:ext cx="1186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dz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7269076" y="613084"/>
            <a:ext cx="1584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FFC000"/>
                </a:solidFill>
              </a:rPr>
              <a:t>dzs</a:t>
            </a:r>
            <a:endParaRPr lang="hu-HU" sz="7200" dirty="0">
              <a:solidFill>
                <a:srgbClr val="FFC000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8853728" y="649073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9628135" y="649073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é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10429656" y="649073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f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820034" y="2099174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g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1667462" y="2068184"/>
            <a:ext cx="1184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gy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3046180" y="2091251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h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3918531" y="2057523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4585370" y="2039033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5236522" y="2068183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j</a:t>
            </a:r>
          </a:p>
        </p:txBody>
      </p:sp>
      <p:sp>
        <p:nvSpPr>
          <p:cNvPr id="20" name="Szövegdoboz 19"/>
          <p:cNvSpPr txBox="1"/>
          <p:nvPr/>
        </p:nvSpPr>
        <p:spPr>
          <a:xfrm>
            <a:off x="5825339" y="2099175"/>
            <a:ext cx="6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k</a:t>
            </a:r>
          </a:p>
        </p:txBody>
      </p:sp>
      <p:sp>
        <p:nvSpPr>
          <p:cNvPr id="21" name="Szövegdoboz 20"/>
          <p:cNvSpPr txBox="1"/>
          <p:nvPr/>
        </p:nvSpPr>
        <p:spPr>
          <a:xfrm>
            <a:off x="6569842" y="2099174"/>
            <a:ext cx="4294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7099173" y="2099174"/>
            <a:ext cx="962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endParaRPr lang="hu-HU" sz="7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8061402" y="2111535"/>
            <a:ext cx="872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m</a:t>
            </a:r>
          </a:p>
        </p:txBody>
      </p:sp>
      <p:sp>
        <p:nvSpPr>
          <p:cNvPr id="24" name="Szövegdoboz 23"/>
          <p:cNvSpPr txBox="1"/>
          <p:nvPr/>
        </p:nvSpPr>
        <p:spPr>
          <a:xfrm>
            <a:off x="9056289" y="2108391"/>
            <a:ext cx="574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n</a:t>
            </a:r>
          </a:p>
        </p:txBody>
      </p:sp>
      <p:sp>
        <p:nvSpPr>
          <p:cNvPr id="25" name="Szövegdoboz 24"/>
          <p:cNvSpPr txBox="1"/>
          <p:nvPr/>
        </p:nvSpPr>
        <p:spPr>
          <a:xfrm>
            <a:off x="9872010" y="2099174"/>
            <a:ext cx="12709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ny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1687436" y="3549287"/>
            <a:ext cx="61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2407861" y="3549271"/>
            <a:ext cx="61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ó</a:t>
            </a:r>
          </a:p>
        </p:txBody>
      </p:sp>
      <p:sp>
        <p:nvSpPr>
          <p:cNvPr id="28" name="Szövegdoboz 27"/>
          <p:cNvSpPr txBox="1"/>
          <p:nvPr/>
        </p:nvSpPr>
        <p:spPr>
          <a:xfrm>
            <a:off x="3157783" y="3558092"/>
            <a:ext cx="6580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ö</a:t>
            </a:r>
          </a:p>
        </p:txBody>
      </p:sp>
      <p:sp>
        <p:nvSpPr>
          <p:cNvPr id="29" name="Szövegdoboz 28"/>
          <p:cNvSpPr txBox="1"/>
          <p:nvPr/>
        </p:nvSpPr>
        <p:spPr>
          <a:xfrm>
            <a:off x="3829751" y="3558092"/>
            <a:ext cx="6373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ő</a:t>
            </a:r>
          </a:p>
        </p:txBody>
      </p:sp>
      <p:sp>
        <p:nvSpPr>
          <p:cNvPr id="30" name="Szövegdoboz 29"/>
          <p:cNvSpPr txBox="1"/>
          <p:nvPr/>
        </p:nvSpPr>
        <p:spPr>
          <a:xfrm>
            <a:off x="4487215" y="3558092"/>
            <a:ext cx="646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p</a:t>
            </a:r>
          </a:p>
        </p:txBody>
      </p:sp>
      <p:sp>
        <p:nvSpPr>
          <p:cNvPr id="31" name="Szövegdoboz 30"/>
          <p:cNvSpPr txBox="1"/>
          <p:nvPr/>
        </p:nvSpPr>
        <p:spPr>
          <a:xfrm>
            <a:off x="5178800" y="3549276"/>
            <a:ext cx="579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q</a:t>
            </a:r>
          </a:p>
        </p:txBody>
      </p:sp>
      <p:sp>
        <p:nvSpPr>
          <p:cNvPr id="32" name="Szövegdoboz 31"/>
          <p:cNvSpPr txBox="1"/>
          <p:nvPr/>
        </p:nvSpPr>
        <p:spPr>
          <a:xfrm>
            <a:off x="5908483" y="3549276"/>
            <a:ext cx="526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r</a:t>
            </a:r>
          </a:p>
        </p:txBody>
      </p:sp>
      <p:sp>
        <p:nvSpPr>
          <p:cNvPr id="33" name="Szövegdoboz 32"/>
          <p:cNvSpPr txBox="1"/>
          <p:nvPr/>
        </p:nvSpPr>
        <p:spPr>
          <a:xfrm>
            <a:off x="6490373" y="3549276"/>
            <a:ext cx="4802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s</a:t>
            </a:r>
          </a:p>
        </p:txBody>
      </p:sp>
      <p:sp>
        <p:nvSpPr>
          <p:cNvPr id="34" name="Szövegdoboz 33"/>
          <p:cNvSpPr txBox="1"/>
          <p:nvPr/>
        </p:nvSpPr>
        <p:spPr>
          <a:xfrm>
            <a:off x="7081478" y="3549276"/>
            <a:ext cx="1029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sz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35" name="Szövegdoboz 34"/>
          <p:cNvSpPr txBox="1"/>
          <p:nvPr/>
        </p:nvSpPr>
        <p:spPr>
          <a:xfrm>
            <a:off x="8081310" y="3549280"/>
            <a:ext cx="4294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t</a:t>
            </a:r>
          </a:p>
        </p:txBody>
      </p:sp>
      <p:sp>
        <p:nvSpPr>
          <p:cNvPr id="36" name="Szövegdoboz 35"/>
          <p:cNvSpPr txBox="1"/>
          <p:nvPr/>
        </p:nvSpPr>
        <p:spPr>
          <a:xfrm>
            <a:off x="8686318" y="3549280"/>
            <a:ext cx="10978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ty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37" name="Szövegdoboz 36"/>
          <p:cNvSpPr txBox="1"/>
          <p:nvPr/>
        </p:nvSpPr>
        <p:spPr>
          <a:xfrm>
            <a:off x="1678203" y="4999390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38" name="Szövegdoboz 37"/>
          <p:cNvSpPr txBox="1"/>
          <p:nvPr/>
        </p:nvSpPr>
        <p:spPr>
          <a:xfrm>
            <a:off x="2436806" y="5008177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ú</a:t>
            </a:r>
          </a:p>
        </p:txBody>
      </p:sp>
      <p:sp>
        <p:nvSpPr>
          <p:cNvPr id="39" name="Szövegdoboz 38"/>
          <p:cNvSpPr txBox="1"/>
          <p:nvPr/>
        </p:nvSpPr>
        <p:spPr>
          <a:xfrm>
            <a:off x="3118273" y="4999373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ü</a:t>
            </a:r>
          </a:p>
        </p:txBody>
      </p:sp>
      <p:sp>
        <p:nvSpPr>
          <p:cNvPr id="40" name="Szövegdoboz 39"/>
          <p:cNvSpPr txBox="1"/>
          <p:nvPr/>
        </p:nvSpPr>
        <p:spPr>
          <a:xfrm>
            <a:off x="3811604" y="5008177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FF0000"/>
                </a:solidFill>
              </a:rPr>
              <a:t>ű</a:t>
            </a:r>
          </a:p>
        </p:txBody>
      </p:sp>
      <p:sp>
        <p:nvSpPr>
          <p:cNvPr id="41" name="Szövegdoboz 40"/>
          <p:cNvSpPr txBox="1"/>
          <p:nvPr/>
        </p:nvSpPr>
        <p:spPr>
          <a:xfrm>
            <a:off x="4505684" y="5008177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v</a:t>
            </a:r>
          </a:p>
        </p:txBody>
      </p:sp>
      <p:sp>
        <p:nvSpPr>
          <p:cNvPr id="42" name="Szövegdoboz 41"/>
          <p:cNvSpPr txBox="1"/>
          <p:nvPr/>
        </p:nvSpPr>
        <p:spPr>
          <a:xfrm>
            <a:off x="5206245" y="4999373"/>
            <a:ext cx="75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w</a:t>
            </a:r>
          </a:p>
        </p:txBody>
      </p:sp>
      <p:sp>
        <p:nvSpPr>
          <p:cNvPr id="43" name="Szövegdoboz 42"/>
          <p:cNvSpPr txBox="1"/>
          <p:nvPr/>
        </p:nvSpPr>
        <p:spPr>
          <a:xfrm>
            <a:off x="6096388" y="4999373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44" name="Szövegdoboz 43"/>
          <p:cNvSpPr txBox="1"/>
          <p:nvPr/>
        </p:nvSpPr>
        <p:spPr>
          <a:xfrm>
            <a:off x="6784589" y="4999373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y</a:t>
            </a:r>
          </a:p>
        </p:txBody>
      </p:sp>
      <p:sp>
        <p:nvSpPr>
          <p:cNvPr id="45" name="Szövegdoboz 44"/>
          <p:cNvSpPr txBox="1"/>
          <p:nvPr/>
        </p:nvSpPr>
        <p:spPr>
          <a:xfrm>
            <a:off x="7472790" y="4999373"/>
            <a:ext cx="628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>
                <a:solidFill>
                  <a:srgbClr val="00B0F0"/>
                </a:solidFill>
              </a:rPr>
              <a:t>z</a:t>
            </a:r>
          </a:p>
        </p:txBody>
      </p:sp>
      <p:sp>
        <p:nvSpPr>
          <p:cNvPr id="46" name="Szövegdoboz 45"/>
          <p:cNvSpPr txBox="1"/>
          <p:nvPr/>
        </p:nvSpPr>
        <p:spPr>
          <a:xfrm>
            <a:off x="8160991" y="4999373"/>
            <a:ext cx="1050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err="1">
                <a:solidFill>
                  <a:srgbClr val="00B050"/>
                </a:solidFill>
              </a:rPr>
              <a:t>zs</a:t>
            </a:r>
            <a:endParaRPr lang="hu-HU" sz="7200" dirty="0">
              <a:solidFill>
                <a:srgbClr val="00B050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xmlns="" id="{92EC9B72-B5E1-4E7C-8079-F3906BC9923C}"/>
              </a:ext>
            </a:extLst>
          </p:cNvPr>
          <p:cNvSpPr txBox="1"/>
          <p:nvPr/>
        </p:nvSpPr>
        <p:spPr>
          <a:xfrm>
            <a:off x="1678203" y="177281"/>
            <a:ext cx="9185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highlight>
                  <a:srgbClr val="FFFF00"/>
                </a:highlight>
              </a:rPr>
              <a:t>Mondd el az ábécét, előbb a </a:t>
            </a:r>
            <a:r>
              <a:rPr lang="hu-HU" sz="2400" dirty="0">
                <a:solidFill>
                  <a:srgbClr val="FF0000"/>
                </a:solidFill>
                <a:highlight>
                  <a:srgbClr val="FFFF00"/>
                </a:highlight>
              </a:rPr>
              <a:t>magánhangzókat</a:t>
            </a:r>
            <a:r>
              <a:rPr lang="hu-HU" sz="2400" dirty="0">
                <a:highlight>
                  <a:srgbClr val="FFFF00"/>
                </a:highlight>
              </a:rPr>
              <a:t>, majd a </a:t>
            </a:r>
            <a:r>
              <a:rPr lang="hu-HU" sz="2400" dirty="0">
                <a:solidFill>
                  <a:srgbClr val="00B0F0"/>
                </a:solidFill>
                <a:highlight>
                  <a:srgbClr val="FFFF00"/>
                </a:highlight>
              </a:rPr>
              <a:t>mássalhangzókat</a:t>
            </a:r>
            <a:r>
              <a:rPr lang="hu-HU" sz="2400" dirty="0">
                <a:highlight>
                  <a:srgbClr val="FFFF00"/>
                </a:highlight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1432326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8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13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8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7500"/>
                            </p:stCondLst>
                            <p:childTnLst>
                              <p:par>
                                <p:cTn id="123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8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5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6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3500"/>
                            </p:stCondLst>
                            <p:childTnLst>
                              <p:par>
                                <p:cTn id="14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50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8000"/>
                            </p:stCondLst>
                            <p:childTnLst>
                              <p:par>
                                <p:cTn id="15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1000"/>
                            </p:stCondLst>
                            <p:childTnLst>
                              <p:par>
                                <p:cTn id="16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2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4000"/>
                            </p:stCondLst>
                            <p:childTnLst>
                              <p:par>
                                <p:cTn id="17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55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7000"/>
                            </p:stCondLst>
                            <p:childTnLst>
                              <p:par>
                                <p:cTn id="18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8500"/>
                            </p:stCondLst>
                            <p:childTnLst>
                              <p:par>
                                <p:cTn id="18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40000"/>
                            </p:stCondLst>
                            <p:childTnLst>
                              <p:par>
                                <p:cTn id="19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1500"/>
                            </p:stCondLst>
                            <p:childTnLst>
                              <p:par>
                                <p:cTn id="19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43000"/>
                            </p:stCondLst>
                            <p:childTnLst>
                              <p:par>
                                <p:cTn id="20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445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336</Words>
  <Application>Microsoft Office PowerPoint</Application>
  <PresentationFormat>Egyéni</PresentationFormat>
  <Paragraphs>173</Paragraphs>
  <Slides>11</Slides>
  <Notes>3</Notes>
  <HiddenSlides>0</HiddenSlides>
  <MMClips>1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Magánhangzók,                      mássalhangzók</vt:lpstr>
      <vt:lpstr>2. dia</vt:lpstr>
      <vt:lpstr>3. dia</vt:lpstr>
      <vt:lpstr>Magánhangzók világa</vt:lpstr>
      <vt:lpstr>5. dia</vt:lpstr>
      <vt:lpstr>Mássalhangzók világa</vt:lpstr>
      <vt:lpstr>7. dia</vt:lpstr>
      <vt:lpstr>8. dia</vt:lpstr>
      <vt:lpstr>9. dia</vt:lpstr>
      <vt:lpstr>10. dia</vt:lpstr>
      <vt:lpstr>11.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Ágnes Balogh</dc:creator>
  <cp:lastModifiedBy>user</cp:lastModifiedBy>
  <cp:revision>43</cp:revision>
  <dcterms:created xsi:type="dcterms:W3CDTF">2020-05-06T21:45:49Z</dcterms:created>
  <dcterms:modified xsi:type="dcterms:W3CDTF">2020-10-11T17:07:54Z</dcterms:modified>
</cp:coreProperties>
</file>