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yarosi Andrea" initials="MA" lastIdx="0" clrIdx="0">
    <p:extLst>
      <p:ext uri="{19B8F6BF-5375-455C-9EA6-DF929625EA0E}">
        <p15:presenceInfo xmlns:p15="http://schemas.microsoft.com/office/powerpoint/2012/main" xmlns="" userId="f56f65bf3708da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9933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8FD5-46A4-4C3C-8F19-CD8DA6589933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C24-C468-470A-B916-A4DCA8D8A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478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8FD5-46A4-4C3C-8F19-CD8DA6589933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C24-C468-470A-B916-A4DCA8D8A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7684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8FD5-46A4-4C3C-8F19-CD8DA6589933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C24-C468-470A-B916-A4DCA8D8A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8888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8FD5-46A4-4C3C-8F19-CD8DA6589933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C24-C468-470A-B916-A4DCA8D8A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8660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8FD5-46A4-4C3C-8F19-CD8DA6589933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C24-C468-470A-B916-A4DCA8D8A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6663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8FD5-46A4-4C3C-8F19-CD8DA6589933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C24-C468-470A-B916-A4DCA8D8A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5797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8FD5-46A4-4C3C-8F19-CD8DA6589933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C24-C468-470A-B916-A4DCA8D8A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7846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8FD5-46A4-4C3C-8F19-CD8DA6589933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C24-C468-470A-B916-A4DCA8D8A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1111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8FD5-46A4-4C3C-8F19-CD8DA6589933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C24-C468-470A-B916-A4DCA8D8A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592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8FD5-46A4-4C3C-8F19-CD8DA6589933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C24-C468-470A-B916-A4DCA8D8A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7280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18FD5-46A4-4C3C-8F19-CD8DA6589933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EC24-C468-470A-B916-A4DCA8D8A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5561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18FD5-46A4-4C3C-8F19-CD8DA6589933}" type="datetimeFigureOut">
              <a:rPr lang="hu-HU" smtClean="0"/>
              <a:pPr/>
              <a:t>2021.03.14.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AEC24-C468-470A-B916-A4DCA8D8AF9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2761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5652"/>
          </a:xfrm>
          <a:prstGeom prst="rect">
            <a:avLst/>
          </a:prstGeom>
        </p:spPr>
      </p:pic>
      <p:sp>
        <p:nvSpPr>
          <p:cNvPr id="3" name="Felhő 2"/>
          <p:cNvSpPr/>
          <p:nvPr/>
        </p:nvSpPr>
        <p:spPr>
          <a:xfrm>
            <a:off x="6583681" y="0"/>
            <a:ext cx="4140925" cy="317427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err="1" smtClean="0">
                <a:solidFill>
                  <a:schemeClr val="tx1"/>
                </a:solidFill>
                <a:latin typeface="Chiller" panose="04020404031007020602" pitchFamily="82" charset="0"/>
              </a:rPr>
              <a:t>Nyelvtanozni</a:t>
            </a:r>
            <a:r>
              <a:rPr lang="hu-HU" sz="3600" dirty="0" smtClean="0">
                <a:solidFill>
                  <a:schemeClr val="tx1"/>
                </a:solidFill>
                <a:latin typeface="Chiller" panose="04020404031007020602" pitchFamily="82" charset="0"/>
              </a:rPr>
              <a:t> szeretnél?</a:t>
            </a:r>
          </a:p>
          <a:p>
            <a:pPr algn="ctr"/>
            <a:r>
              <a:rPr lang="hu-HU" sz="3600" dirty="0" smtClean="0">
                <a:solidFill>
                  <a:schemeClr val="tx1"/>
                </a:solidFill>
                <a:latin typeface="Chiller" panose="04020404031007020602" pitchFamily="82" charset="0"/>
              </a:rPr>
              <a:t>IGEEEEN!!</a:t>
            </a:r>
          </a:p>
          <a:p>
            <a:pPr algn="ctr"/>
            <a:r>
              <a:rPr lang="hu-HU" sz="3600" dirty="0" smtClean="0">
                <a:solidFill>
                  <a:schemeClr val="tx1"/>
                </a:solidFill>
                <a:latin typeface="Chiller" panose="04020404031007020602" pitchFamily="82" charset="0"/>
              </a:rPr>
              <a:t>Tudtam! </a:t>
            </a:r>
            <a:r>
              <a:rPr lang="hu-HU" sz="3600" dirty="0" smtClean="0">
                <a:solidFill>
                  <a:schemeClr val="tx1"/>
                </a:solidFill>
                <a:latin typeface="Chiller" panose="04020404031007020602" pitchFamily="82" charset="0"/>
                <a:sym typeface="Wingdings" panose="05000000000000000000" pitchFamily="2" charset="2"/>
              </a:rPr>
              <a:t></a:t>
            </a:r>
            <a:endParaRPr lang="hu-HU" sz="3600" dirty="0">
              <a:solidFill>
                <a:schemeClr val="tx1"/>
              </a:solidFill>
              <a:latin typeface="Chiller" panose="04020404031007020602" pitchFamily="82" charset="0"/>
            </a:endParaRPr>
          </a:p>
        </p:txBody>
      </p:sp>
      <p:sp>
        <p:nvSpPr>
          <p:cNvPr id="4" name="Felhő 3"/>
          <p:cNvSpPr/>
          <p:nvPr/>
        </p:nvSpPr>
        <p:spPr>
          <a:xfrm>
            <a:off x="100151" y="0"/>
            <a:ext cx="2629987" cy="320475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err="1" smtClean="0">
                <a:solidFill>
                  <a:schemeClr val="tx1"/>
                </a:solidFill>
                <a:latin typeface="Chiller" panose="04020404031007020602" pitchFamily="82" charset="0"/>
              </a:rPr>
              <a:t>Szia!Hogy</a:t>
            </a:r>
            <a:r>
              <a:rPr lang="hu-HU" sz="4000" dirty="0" smtClean="0">
                <a:solidFill>
                  <a:schemeClr val="tx1"/>
                </a:solidFill>
                <a:latin typeface="Chiller" panose="04020404031007020602" pitchFamily="82" charset="0"/>
              </a:rPr>
              <a:t> vagy? Itt nyelvtan lesz? :o</a:t>
            </a:r>
            <a:endParaRPr lang="hu-HU" sz="4000" dirty="0">
              <a:solidFill>
                <a:schemeClr val="tx1"/>
              </a:solidFill>
              <a:latin typeface="Chiller" panose="04020404031007020602" pitchFamily="82" charset="0"/>
            </a:endParaRPr>
          </a:p>
        </p:txBody>
      </p:sp>
      <p:sp>
        <p:nvSpPr>
          <p:cNvPr id="5" name="Felhő 4"/>
          <p:cNvSpPr/>
          <p:nvPr/>
        </p:nvSpPr>
        <p:spPr>
          <a:xfrm rot="8538130">
            <a:off x="6046554" y="4036905"/>
            <a:ext cx="2891255" cy="239788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tx1"/>
                </a:solidFill>
                <a:latin typeface="Chiller" panose="04020404031007020602" pitchFamily="82" charset="0"/>
              </a:rPr>
              <a:t>Mi is! </a:t>
            </a:r>
            <a:r>
              <a:rPr lang="hu-HU" sz="3600" dirty="0" err="1" smtClean="0">
                <a:solidFill>
                  <a:schemeClr val="tx1"/>
                </a:solidFill>
                <a:latin typeface="Chiller" panose="04020404031007020602" pitchFamily="82" charset="0"/>
              </a:rPr>
              <a:t>Fejenállva</a:t>
            </a:r>
            <a:r>
              <a:rPr lang="hu-HU" sz="3600" dirty="0" smtClean="0">
                <a:solidFill>
                  <a:schemeClr val="tx1"/>
                </a:solidFill>
                <a:latin typeface="Chiller" panose="04020404031007020602" pitchFamily="82" charset="0"/>
              </a:rPr>
              <a:t> jó lesz?</a:t>
            </a:r>
            <a:endParaRPr lang="hu-HU" sz="3600" dirty="0">
              <a:solidFill>
                <a:schemeClr val="tx1"/>
              </a:solidFill>
              <a:latin typeface="Chiller" panose="04020404031007020602" pitchFamily="8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4504" y="6322423"/>
            <a:ext cx="4167050" cy="415498"/>
          </a:xfrm>
          <a:prstGeom prst="rect">
            <a:avLst/>
          </a:prstGeom>
          <a:solidFill>
            <a:srgbClr val="0033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u-HU" sz="2100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Készítette: Magyarosi Andrea, Mozaik kiadó 2. o.</a:t>
            </a:r>
            <a:endParaRPr lang="hu-HU" sz="2100" b="1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30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3" name="Felhő 2"/>
          <p:cNvSpPr/>
          <p:nvPr/>
        </p:nvSpPr>
        <p:spPr>
          <a:xfrm>
            <a:off x="8242662" y="0"/>
            <a:ext cx="3949337" cy="525127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tx1"/>
                </a:solidFill>
                <a:latin typeface="Chiller" panose="04020404031007020602" pitchFamily="82" charset="0"/>
              </a:rPr>
              <a:t>Nekem is </a:t>
            </a:r>
            <a:r>
              <a:rPr lang="hu-HU" sz="3600" dirty="0" err="1" smtClean="0">
                <a:solidFill>
                  <a:schemeClr val="tx1"/>
                </a:solidFill>
                <a:latin typeface="Chiller" panose="04020404031007020602" pitchFamily="82" charset="0"/>
              </a:rPr>
              <a:t>nyelvtanoznom</a:t>
            </a:r>
            <a:r>
              <a:rPr lang="hu-HU" sz="3600" dirty="0" smtClean="0">
                <a:solidFill>
                  <a:schemeClr val="tx1"/>
                </a:solidFill>
                <a:latin typeface="Chiller" panose="04020404031007020602" pitchFamily="82" charset="0"/>
              </a:rPr>
              <a:t> kell! Anya idetolt! Vedd elő a </a:t>
            </a:r>
            <a:r>
              <a:rPr lang="hu-HU" sz="3600" dirty="0" err="1" smtClean="0">
                <a:solidFill>
                  <a:schemeClr val="tx1"/>
                </a:solidFill>
                <a:latin typeface="Chiller" panose="04020404031007020602" pitchFamily="82" charset="0"/>
              </a:rPr>
              <a:t>sünis</a:t>
            </a:r>
            <a:r>
              <a:rPr lang="hu-HU" sz="3600" dirty="0" smtClean="0">
                <a:solidFill>
                  <a:schemeClr val="tx1"/>
                </a:solidFill>
                <a:latin typeface="Chiller" panose="04020404031007020602" pitchFamily="82" charset="0"/>
              </a:rPr>
              <a:t> gyakorlót, ceruzákat!</a:t>
            </a:r>
            <a:endParaRPr lang="hu-HU" sz="3600" dirty="0">
              <a:solidFill>
                <a:schemeClr val="tx1"/>
              </a:solidFill>
              <a:latin typeface="Chiller" panose="04020404031007020602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6754" y="4088674"/>
            <a:ext cx="420624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hu-HU" sz="3200" dirty="0" smtClean="0">
                <a:latin typeface="Chiller" panose="04020404031007020602" pitchFamily="82" charset="0"/>
              </a:rPr>
              <a:t>Először a </a:t>
            </a:r>
            <a:r>
              <a:rPr lang="hu-HU" sz="3200" dirty="0" err="1" smtClean="0">
                <a:latin typeface="Chiller" panose="04020404031007020602" pitchFamily="82" charset="0"/>
              </a:rPr>
              <a:t>sünis</a:t>
            </a:r>
            <a:r>
              <a:rPr lang="hu-HU" sz="3200" dirty="0" smtClean="0">
                <a:latin typeface="Chiller" panose="04020404031007020602" pitchFamily="82" charset="0"/>
              </a:rPr>
              <a:t> gyakorló 70. oldalán olvasd el az 1. feladat mondatait! Figyelj, mert a </a:t>
            </a:r>
            <a:r>
              <a:rPr lang="hu-HU" sz="3200" dirty="0" err="1" smtClean="0">
                <a:latin typeface="Chiller" panose="04020404031007020602" pitchFamily="82" charset="0"/>
              </a:rPr>
              <a:t>ts</a:t>
            </a:r>
            <a:r>
              <a:rPr lang="hu-HU" sz="3200" dirty="0" smtClean="0">
                <a:latin typeface="Chiller" panose="04020404031007020602" pitchFamily="82" charset="0"/>
              </a:rPr>
              <a:t>, </a:t>
            </a:r>
            <a:r>
              <a:rPr lang="hu-HU" sz="3200" dirty="0" err="1" smtClean="0">
                <a:latin typeface="Chiller" panose="04020404031007020602" pitchFamily="82" charset="0"/>
              </a:rPr>
              <a:t>ds</a:t>
            </a:r>
            <a:r>
              <a:rPr lang="hu-HU" sz="3200" dirty="0" smtClean="0">
                <a:latin typeface="Chiller" panose="04020404031007020602" pitchFamily="82" charset="0"/>
              </a:rPr>
              <a:t>, </a:t>
            </a:r>
            <a:r>
              <a:rPr lang="hu-HU" sz="3200" dirty="0" err="1" smtClean="0">
                <a:latin typeface="Chiller" panose="04020404031007020602" pitchFamily="82" charset="0"/>
              </a:rPr>
              <a:t>gys</a:t>
            </a:r>
            <a:r>
              <a:rPr lang="hu-HU" sz="3200" dirty="0" smtClean="0">
                <a:latin typeface="Chiller" panose="04020404031007020602" pitchFamily="82" charset="0"/>
              </a:rPr>
              <a:t> kapcsolatoknál </a:t>
            </a:r>
            <a:r>
              <a:rPr lang="hu-HU" sz="3200" dirty="0" err="1" smtClean="0">
                <a:latin typeface="Chiller" panose="04020404031007020602" pitchFamily="82" charset="0"/>
              </a:rPr>
              <a:t>cs</a:t>
            </a:r>
            <a:r>
              <a:rPr lang="hu-HU" sz="3200" dirty="0" smtClean="0">
                <a:latin typeface="Chiller" panose="04020404031007020602" pitchFamily="82" charset="0"/>
              </a:rPr>
              <a:t> vagy </a:t>
            </a:r>
            <a:r>
              <a:rPr lang="hu-HU" sz="3200" dirty="0" err="1" smtClean="0">
                <a:latin typeface="Chiller" panose="04020404031007020602" pitchFamily="82" charset="0"/>
              </a:rPr>
              <a:t>ccs</a:t>
            </a:r>
            <a:r>
              <a:rPr lang="hu-HU" sz="3200" dirty="0" smtClean="0">
                <a:latin typeface="Chiller" panose="04020404031007020602" pitchFamily="82" charset="0"/>
              </a:rPr>
              <a:t> hangot kell ejteni! </a:t>
            </a:r>
            <a:r>
              <a:rPr lang="hu-HU" sz="3200" dirty="0" smtClean="0">
                <a:latin typeface="Chiller" panose="04020404031007020602" pitchFamily="82" charset="0"/>
                <a:sym typeface="Wingdings" panose="05000000000000000000" pitchFamily="2" charset="2"/>
              </a:rPr>
              <a:t></a:t>
            </a:r>
            <a:endParaRPr lang="hu-HU" sz="32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9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395"/>
            <a:ext cx="12192000" cy="684081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9130937" y="391886"/>
            <a:ext cx="306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Chiller" panose="04020404031007020602" pitchFamily="82" charset="0"/>
              </a:rPr>
              <a:t>Ezen a szép szavannán élek </a:t>
            </a:r>
            <a:r>
              <a:rPr lang="hu-HU" sz="2400" dirty="0" smtClean="0">
                <a:latin typeface="Chiller" panose="04020404031007020602" pitchFamily="82" charset="0"/>
                <a:sym typeface="Wingdings" panose="05000000000000000000" pitchFamily="2" charset="2"/>
              </a:rPr>
              <a:t></a:t>
            </a:r>
            <a:endParaRPr lang="hu-HU" sz="2400" dirty="0">
              <a:latin typeface="Chiller" panose="040204040310070206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14965" y="860612"/>
            <a:ext cx="2043951" cy="136263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 cstate="print"/>
          <a:srcRect l="12863" t="9559" r="12725" b="2757"/>
          <a:stretch/>
        </p:blipFill>
        <p:spPr>
          <a:xfrm>
            <a:off x="268941" y="749840"/>
            <a:ext cx="8915401" cy="5906454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2312894" y="1317812"/>
            <a:ext cx="1425388" cy="4034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4222376" y="1761565"/>
            <a:ext cx="1277470" cy="389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3267635" y="2218765"/>
            <a:ext cx="1667435" cy="322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4061012" y="2608730"/>
            <a:ext cx="1559859" cy="363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699246" y="3065929"/>
            <a:ext cx="968189" cy="363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3186953" y="3496235"/>
            <a:ext cx="1492624" cy="376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753035" y="3926541"/>
            <a:ext cx="1438836" cy="349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914400" y="6037729"/>
            <a:ext cx="6669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Juli és Réka barátsága az óvodában kezdődött.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405257" y="2233749"/>
            <a:ext cx="2259875" cy="35394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hiller" panose="04020404031007020602" pitchFamily="82" charset="0"/>
              </a:rPr>
              <a:t>Ha jó szavakat húztál alá (én karikáztam), tegyél egy piros pontot! Ha hibátlanul másoltál le egy mondatot még egy piros pontot!</a:t>
            </a:r>
            <a:endParaRPr lang="hu-HU" sz="28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19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96"/>
            <a:ext cx="12192000" cy="686319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/>
          <a:srcRect l="2746" t="12055" r="2680" b="4910"/>
          <a:stretch/>
        </p:blipFill>
        <p:spPr>
          <a:xfrm>
            <a:off x="274321" y="2050868"/>
            <a:ext cx="9235523" cy="455893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52697" y="522514"/>
            <a:ext cx="897418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  <a:cs typeface="Arial" panose="020B0604020202020204" pitchFamily="34" charset="0"/>
              </a:rPr>
              <a:t>Oldd meg a 71. oldalon a 2. feladatot! Majd </a:t>
            </a:r>
            <a:r>
              <a:rPr lang="hu-HU" sz="3200" dirty="0" err="1" smtClean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  <a:cs typeface="Arial" panose="020B0604020202020204" pitchFamily="34" charset="0"/>
              </a:rPr>
              <a:t>kattints</a:t>
            </a:r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Chiller" panose="04020404031007020602" pitchFamily="82" charset="0"/>
                <a:cs typeface="Arial" panose="020B0604020202020204" pitchFamily="34" charset="0"/>
              </a:rPr>
              <a:t> az ellenőrzéshez!</a:t>
            </a:r>
            <a:endParaRPr lang="hu-HU" sz="3200" dirty="0">
              <a:solidFill>
                <a:schemeClr val="accent6">
                  <a:lumMod val="50000"/>
                </a:schemeClr>
              </a:solidFill>
              <a:latin typeface="Chiller" panose="04020404031007020602" pitchFamily="82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8286" y="185869"/>
            <a:ext cx="2048434" cy="136562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588138" y="1698172"/>
            <a:ext cx="1854925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accent2">
                    <a:lumMod val="50000"/>
                  </a:schemeClr>
                </a:solidFill>
                <a:latin typeface="Chiller" panose="04020404031007020602" pitchFamily="82" charset="0"/>
              </a:rPr>
              <a:t>Ha jól egészítetted ki, tegyél piros pontot!</a:t>
            </a:r>
            <a:endParaRPr lang="hu-HU" sz="3200" b="1" dirty="0">
              <a:solidFill>
                <a:schemeClr val="accent2">
                  <a:lumMod val="50000"/>
                </a:schemeClr>
              </a:solidFill>
              <a:latin typeface="Chiller" panose="04020404031007020602" pitchFamily="82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625634" y="3200401"/>
            <a:ext cx="53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endParaRPr lang="hu-H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712720" y="3744687"/>
            <a:ext cx="53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endParaRPr lang="hu-H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686594" y="4293327"/>
            <a:ext cx="53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endParaRPr lang="hu-H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799805" y="4902928"/>
            <a:ext cx="53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endParaRPr lang="hu-H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616925" y="5451567"/>
            <a:ext cx="53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endParaRPr lang="hu-H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782388" y="6021978"/>
            <a:ext cx="53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endParaRPr lang="hu-HU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277395" y="3213463"/>
            <a:ext cx="60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325292" y="3796937"/>
            <a:ext cx="60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151121" y="4354286"/>
            <a:ext cx="60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329646" y="4924697"/>
            <a:ext cx="60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5521235" y="5468983"/>
            <a:ext cx="60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347063" y="6052457"/>
            <a:ext cx="60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7798526" y="3213462"/>
            <a:ext cx="77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gys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728858" y="5482045"/>
            <a:ext cx="56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7815943" y="3805645"/>
            <a:ext cx="77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gys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811589" y="4362994"/>
            <a:ext cx="77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gys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7754983" y="4946468"/>
            <a:ext cx="77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gys</a:t>
            </a:r>
            <a:endParaRPr lang="hu-HU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21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694023" y="287383"/>
            <a:ext cx="387966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002060"/>
                </a:solidFill>
                <a:latin typeface="Chiller" panose="04020404031007020602" pitchFamily="82" charset="0"/>
              </a:rPr>
              <a:t>Jön az egész családunk, hogy segítsünk a feladatban!</a:t>
            </a:r>
            <a:endParaRPr lang="hu-HU" sz="3200" dirty="0">
              <a:solidFill>
                <a:srgbClr val="002060"/>
              </a:solidFill>
              <a:latin typeface="Chiller" panose="04020404031007020602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/>
          <a:srcRect l="5373" r="7738"/>
          <a:stretch/>
        </p:blipFill>
        <p:spPr>
          <a:xfrm>
            <a:off x="10607040" y="901338"/>
            <a:ext cx="1423852" cy="10973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448" y="979464"/>
            <a:ext cx="6565961" cy="576121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22070" y="91440"/>
            <a:ext cx="657061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Mf.: 71./3. Válaszd le a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szótőt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és toldalékot!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Majd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bontsd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szóelemekre, írd be! Kattints! 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 cstate="print"/>
          <a:srcRect l="21621" t="9197" r="21153" b="6518"/>
          <a:stretch/>
        </p:blipFill>
        <p:spPr>
          <a:xfrm>
            <a:off x="169816" y="966650"/>
            <a:ext cx="7114552" cy="589135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8739051" y="2638697"/>
            <a:ext cx="2808515" cy="40318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Chiller" panose="04020404031007020602" pitchFamily="82" charset="0"/>
              </a:rPr>
              <a:t>Ha hibátlan a feladatod, 2 piros pontot írj, ha egyet tévesztettél 1 piros pontot! (Ha több a hiba, ne búsulj, menni fog! Ügyes vagy!) </a:t>
            </a:r>
            <a:endParaRPr lang="hu-HU" sz="32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8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193" y="0"/>
            <a:ext cx="12191999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/>
          <a:srcRect l="53548" t="62589" r="15429" b="10447"/>
          <a:stretch/>
        </p:blipFill>
        <p:spPr>
          <a:xfrm>
            <a:off x="156753" y="2571437"/>
            <a:ext cx="8934996" cy="414287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22960" y="3317965"/>
            <a:ext cx="51598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áradság, alakíts, gömbölyíts</a:t>
            </a:r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40080" y="4767942"/>
            <a:ext cx="745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Segíts a házimunkában!</a:t>
            </a:r>
          </a:p>
          <a:p>
            <a:r>
              <a:rPr lang="hu-H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Feszítsd</a:t>
            </a:r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 a sátrat!</a:t>
            </a:r>
          </a:p>
          <a:p>
            <a:r>
              <a:rPr lang="hu-H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Fáradság ellen mozogj sokat!</a:t>
            </a:r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0628" y="169817"/>
            <a:ext cx="824266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002060"/>
                </a:solidFill>
                <a:latin typeface="Chiller" panose="04020404031007020602" pitchFamily="82" charset="0"/>
              </a:rPr>
              <a:t>A 71./3. feladat a, és b, részét is oldd meg! Több megoldás is jó lehet a mondatoknál! Figyelj a helyesírásra!</a:t>
            </a:r>
            <a:endParaRPr lang="hu-HU" sz="2800" dirty="0">
              <a:solidFill>
                <a:srgbClr val="002060"/>
              </a:solidFill>
              <a:latin typeface="Chiller" panose="04020404031007020602" pitchFamily="82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418320" y="1554480"/>
            <a:ext cx="2677886" cy="4832092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hiller" panose="04020404031007020602" pitchFamily="82" charset="0"/>
              </a:rPr>
              <a:t>Biztos ügyesen dolgoztál! Ha tudod, hogy jó a feladatmegoldásod (más példa is jó), tegyél 2 piros pontot, ha úgy érzed van egy hibád, akkor 1 pirospontot! Ha több hiba lenne, ne búsulj, legközelebb jobb lesz!</a:t>
            </a:r>
            <a:endParaRPr lang="hu-HU" sz="2800" dirty="0">
              <a:latin typeface="Chiller" panose="04020404031007020602" pitchFamily="82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55152" y="463684"/>
            <a:ext cx="1426588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1063" y="9797"/>
            <a:ext cx="9130937" cy="684820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521132" y="117566"/>
            <a:ext cx="957507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hiller" panose="04020404031007020602" pitchFamily="82" charset="0"/>
              </a:rPr>
              <a:t>Biztosan ügyesen dolgoztál! Ha 3 piros pont vagy annál is több van mai munkádra, kérj Andi nénitől pénteken az online órán egy kisötöst!</a:t>
            </a:r>
            <a:r>
              <a:rPr lang="hu-HU" sz="2800" dirty="0" smtClean="0">
                <a:latin typeface="Chiller" panose="04020404031007020602" pitchFamily="82" charset="0"/>
                <a:sym typeface="Wingdings" panose="05000000000000000000" pitchFamily="2" charset="2"/>
              </a:rPr>
              <a:t> Beszéltem vele, örül neki, és beírja!</a:t>
            </a:r>
            <a:endParaRPr lang="hu-HU" sz="2800" dirty="0">
              <a:latin typeface="Chiller" panose="04020404031007020602" pitchFamily="82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715692" y="4754880"/>
            <a:ext cx="6100354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Mennem kell! Jön az elefánt barátom, </a:t>
            </a:r>
            <a:r>
              <a:rPr lang="hu-HU" sz="3200" u="sng" dirty="0" err="1" smtClean="0">
                <a:solidFill>
                  <a:schemeClr val="bg1"/>
                </a:solidFill>
                <a:latin typeface="Chiller" panose="04020404031007020602" pitchFamily="82" charset="0"/>
              </a:rPr>
              <a:t>KisNagyFülű</a:t>
            </a:r>
            <a:r>
              <a:rPr lang="hu-HU" sz="3200" dirty="0" smtClean="0">
                <a:solidFill>
                  <a:schemeClr val="bg1"/>
                </a:solidFill>
                <a:latin typeface="Chiller" panose="04020404031007020602" pitchFamily="82" charset="0"/>
              </a:rPr>
              <a:t>, és mehetünk játszani! Te is játssz, pihenj, menj friss levegőre, ha teheted!</a:t>
            </a:r>
            <a:endParaRPr lang="hu-HU" sz="3200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671" y="2547255"/>
            <a:ext cx="4105003" cy="410500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825" y="0"/>
            <a:ext cx="1783079" cy="1371599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18011" y="1332412"/>
            <a:ext cx="408867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Szia kis </a:t>
            </a:r>
            <a:r>
              <a:rPr lang="hu-HU" sz="2400" b="1" u="sng" dirty="0" err="1" smtClean="0">
                <a:solidFill>
                  <a:srgbClr val="C00000"/>
                </a:solidFill>
                <a:latin typeface="Bradley Hand ITC" panose="03070402050302030203" pitchFamily="66" charset="0"/>
              </a:rPr>
              <a:t>ZsiráfZsizs</a:t>
            </a:r>
            <a:r>
              <a:rPr lang="hu-HU" sz="2400" b="1" dirty="0" err="1" smtClean="0">
                <a:solidFill>
                  <a:srgbClr val="C00000"/>
                </a:solidFill>
                <a:latin typeface="Bradley Hand ITC" panose="03070402050302030203" pitchFamily="66" charset="0"/>
              </a:rPr>
              <a:t>i</a:t>
            </a:r>
            <a:r>
              <a:rPr lang="hu-HU" sz="2400" b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! Vége a nyelvtannak, mehetünk játszani! </a:t>
            </a:r>
            <a:r>
              <a:rPr lang="hu-HU" sz="2400" b="1" dirty="0" smtClean="0">
                <a:solidFill>
                  <a:srgbClr val="C00000"/>
                </a:solidFill>
                <a:latin typeface="Bradley Hand ITC" panose="03070402050302030203" pitchFamily="66" charset="0"/>
                <a:sym typeface="Wingdings" panose="05000000000000000000" pitchFamily="2" charset="2"/>
              </a:rPr>
              <a:t>  Kattints!!!</a:t>
            </a:r>
            <a:endParaRPr lang="hu-HU" sz="2400" b="1" dirty="0">
              <a:solidFill>
                <a:srgbClr val="C0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" y="496389"/>
            <a:ext cx="657731" cy="852351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9144000" y="6348549"/>
            <a:ext cx="2782389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Isten áldjon! Andi néni</a:t>
            </a:r>
            <a:endParaRPr lang="hu-HU" sz="20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7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403</Words>
  <Application>Microsoft Office PowerPoint</Application>
  <PresentationFormat>Egyéni</PresentationFormat>
  <Paragraphs>44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</vt:vector>
  </TitlesOfParts>
  <Company>Szent Lőrinc Katolikus Általános Iskola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Magyarosi Andrea</dc:creator>
  <cp:lastModifiedBy>user</cp:lastModifiedBy>
  <cp:revision>25</cp:revision>
  <dcterms:created xsi:type="dcterms:W3CDTF">2020-05-12T19:05:58Z</dcterms:created>
  <dcterms:modified xsi:type="dcterms:W3CDTF">2021-03-14T19:34:22Z</dcterms:modified>
</cp:coreProperties>
</file>