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75" r:id="rId15"/>
    <p:sldId id="268" r:id="rId16"/>
    <p:sldId id="269" r:id="rId17"/>
    <p:sldId id="270" r:id="rId18"/>
    <p:sldId id="271" r:id="rId19"/>
    <p:sldId id="272" r:id="rId20"/>
    <p:sldId id="273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21BD-7077-494C-A503-12A1AE0256A1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C713-2EEC-45FB-BA09-6D505B447CE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53459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21BD-7077-494C-A503-12A1AE0256A1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C713-2EEC-45FB-BA09-6D505B447C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49446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21BD-7077-494C-A503-12A1AE0256A1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C713-2EEC-45FB-BA09-6D505B447C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70881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21BD-7077-494C-A503-12A1AE0256A1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C713-2EEC-45FB-BA09-6D505B447C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5720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21BD-7077-494C-A503-12A1AE0256A1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C713-2EEC-45FB-BA09-6D505B447CE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8655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21BD-7077-494C-A503-12A1AE0256A1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C713-2EEC-45FB-BA09-6D505B447C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04065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21BD-7077-494C-A503-12A1AE0256A1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C713-2EEC-45FB-BA09-6D505B447C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79320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21BD-7077-494C-A503-12A1AE0256A1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C713-2EEC-45FB-BA09-6D505B447C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279158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21BD-7077-494C-A503-12A1AE0256A1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C713-2EEC-45FB-BA09-6D505B447C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846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11E21BD-7077-494C-A503-12A1AE0256A1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6DC713-2EEC-45FB-BA09-6D505B447C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740764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21BD-7077-494C-A503-12A1AE0256A1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DC713-2EEC-45FB-BA09-6D505B447C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1304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11E21BD-7077-494C-A503-12A1AE0256A1}" type="datetimeFigureOut">
              <a:rPr lang="hu-HU" smtClean="0"/>
              <a:pPr/>
              <a:t>2025.01.06.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E6DC713-2EEC-45FB-BA09-6D505B447CE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8947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client=firefox-b-d&amp;sca_esv=6a4aa9458f2a48d2&amp;sxsrf=ADLYWIIXhzR5LbLB2fckQ-QGxPwwJC91cg:1735897260750&amp;q=Galambfalva+k%C3%B6zs%C3%A9g&amp;si=ACC90ny8E30vD16OoPAAI4cStfcliGy35W8UAhb0TsHNc_ISQUSeDVRCpsZXZdy3fvHLTl4YmmEcyD8oyfGMqodn3wM1P-AhE02syKfT5Kpv1FGD5vHFWSd66Akx2ZGhlCeTrDcg7LIApZBZYIATWbGv60phE6YyVRQtdbnV_YwKV8TwcN7wgMvonw3a0dpWiRrj2kMLpd0Sl-6zSsEa8DUPRwVA0PnCcQ==&amp;sa=X&amp;ved=2ahUKEwiDwN-codmKAxVBIRAIHUAqAd4QmxMoAHoECCMQAg" TargetMode="External"/><Relationship Id="rId2" Type="http://schemas.openxmlformats.org/officeDocument/2006/relationships/hyperlink" Target="https://hu.wikipedia.org/wiki/K%C3%A1ny%C3%A1di_S%C3%A1ndor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hyperlink" Target="https://www.google.com/search?client=firefox-b-d&amp;sca_esv=6a4aa9458f2a48d2&amp;sxsrf=ADLYWIIXhzR5LbLB2fckQ-QGxPwwJC91cg:1735897260750&amp;q=Budapest&amp;si=ACC90nyvvWro6QmnyY1IfSdgk5wwjB1r8BGd_IWRjXqmKPQqm1M896e1hb4iQBJMr4bOQF410h3cgHY_eTKKEOiZxEiUsUrYwgLzYSzplZXsdsFuuwu1ZAvpi1x4NePZTvzdrBzBd8fTeLv8r8_6CdahSTbIO9YgfIBIi-hkYSG0bz_n6W3yUW4Sm4dTlhjyfZBrHRgpiYF-&amp;sa=X&amp;ved=2ahUKEwiDwN-codmKAxVBIRAIHUAqAd4QmxMoAHoECCIQA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QY02VymKmI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5" Type="http://schemas.openxmlformats.org/officeDocument/2006/relationships/image" Target="../media/image14.png"/><Relationship Id="rId4" Type="http://schemas.microsoft.com/office/2007/relationships/media" Target="../media/media1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o5Hec0bbsI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Janu%C3%A1r_30." TargetMode="External"/><Relationship Id="rId3" Type="http://schemas.openxmlformats.org/officeDocument/2006/relationships/hyperlink" Target="https://hu.wikipedia.org/wiki/Iszk%C3%A1z" TargetMode="External"/><Relationship Id="rId7" Type="http://schemas.openxmlformats.org/officeDocument/2006/relationships/hyperlink" Target="https://hu.wikipedia.org/wiki/1978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u.wikipedia.org/wiki/Budapest" TargetMode="External"/><Relationship Id="rId5" Type="http://schemas.openxmlformats.org/officeDocument/2006/relationships/hyperlink" Target="https://hu.wikipedia.org/wiki/J%C3%BAlius_17." TargetMode="External"/><Relationship Id="rId10" Type="http://schemas.openxmlformats.org/officeDocument/2006/relationships/hyperlink" Target="https://hu.wikipedia.org/wiki/Digit%C3%A1lis_Irodalmi_Akad%C3%A9mia" TargetMode="External"/><Relationship Id="rId4" Type="http://schemas.openxmlformats.org/officeDocument/2006/relationships/hyperlink" Target="https://hu.wikipedia.org/wiki/1925" TargetMode="External"/><Relationship Id="rId9" Type="http://schemas.openxmlformats.org/officeDocument/2006/relationships/hyperlink" Target="https://hu.wikipedia.org/wiki/Kossuth-d%C3%ADj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kp.hu/media/megtekint/65493552546?fbclid=IwY2xjawHkliRleHRuA2FlbQIxMAABHXE-UgjSRTwuQCMh6jr-SI9ABd3oIFGJT_MB2Umzan_i_0pJWqB5ngdDqg_aem_6GsPrvnAiJhlWJWBTiGcXQ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8316A84-E4A1-4B9F-804A-8815EF119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801" y="609360"/>
            <a:ext cx="11416085" cy="3566160"/>
          </a:xfrm>
        </p:spPr>
        <p:txBody>
          <a:bodyPr/>
          <a:lstStyle/>
          <a:p>
            <a:r>
              <a:rPr lang="hu-HU" b="1" dirty="0">
                <a:solidFill>
                  <a:srgbClr val="FF0000"/>
                </a:solidFill>
              </a:rPr>
              <a:t>Nagy László: Adjon az Isten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3B640206-5E55-42E7-896D-37F3214C3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981729"/>
            <a:ext cx="7139488" cy="513944"/>
          </a:xfrm>
        </p:spPr>
        <p:txBody>
          <a:bodyPr>
            <a:normAutofit/>
          </a:bodyPr>
          <a:lstStyle/>
          <a:p>
            <a:r>
              <a:rPr lang="hu-HU" sz="1800" b="1" dirty="0"/>
              <a:t>Készítette: </a:t>
            </a:r>
            <a:r>
              <a:rPr lang="hu-HU" sz="1800" b="1" dirty="0" err="1"/>
              <a:t>Pakayné</a:t>
            </a:r>
            <a:r>
              <a:rPr lang="hu-HU" sz="1800" b="1" dirty="0"/>
              <a:t> Péter Krisztina</a:t>
            </a:r>
          </a:p>
        </p:txBody>
      </p:sp>
    </p:spTree>
    <p:extLst>
      <p:ext uri="{BB962C8B-B14F-4D97-AF65-F5344CB8AC3E}">
        <p14:creationId xmlns:p14="http://schemas.microsoft.com/office/powerpoint/2010/main" xmlns="" val="1647676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8316A84-E4A1-4B9F-804A-8815EF119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871" y="788264"/>
            <a:ext cx="11416085" cy="3566160"/>
          </a:xfrm>
        </p:spPr>
        <p:txBody>
          <a:bodyPr/>
          <a:lstStyle/>
          <a:p>
            <a:r>
              <a:rPr lang="hu-HU" b="1" dirty="0" err="1">
                <a:solidFill>
                  <a:srgbClr val="FF0000"/>
                </a:solidFill>
              </a:rPr>
              <a:t>Kányádi</a:t>
            </a:r>
            <a:r>
              <a:rPr lang="hu-HU" b="1" dirty="0">
                <a:solidFill>
                  <a:srgbClr val="FF0000"/>
                </a:solidFill>
              </a:rPr>
              <a:t> Sándor: Új esztendő</a:t>
            </a:r>
          </a:p>
        </p:txBody>
      </p:sp>
    </p:spTree>
    <p:extLst>
      <p:ext uri="{BB962C8B-B14F-4D97-AF65-F5344CB8AC3E}">
        <p14:creationId xmlns:p14="http://schemas.microsoft.com/office/powerpoint/2010/main" xmlns="" val="2164468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033666E-CE56-4974-B229-2411536EDE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5944"/>
            <a:ext cx="12189083" cy="298463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4B44AB53-8332-41A2-8AAC-EA983ED79D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3738356"/>
            <a:ext cx="12189083" cy="11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01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49C7FDA6-42CA-4BA7-9F73-13351DEBE9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0203" y="0"/>
            <a:ext cx="7331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8783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1E2C461F-227B-46D1-84DD-5EB0948ACC37}"/>
              </a:ext>
            </a:extLst>
          </p:cNvPr>
          <p:cNvSpPr/>
          <p:nvPr/>
        </p:nvSpPr>
        <p:spPr>
          <a:xfrm>
            <a:off x="5551832" y="1706724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hu-HU" sz="2400" b="1" dirty="0" err="1"/>
              <a:t>Kányádi</a:t>
            </a:r>
            <a:r>
              <a:rPr lang="hu-HU" sz="2400" b="1" dirty="0"/>
              <a:t> Sándor a Nemzet Művésze címmel kitüntetett, Kossuth-díjas erdélyi magyar költő, a Digitális Irodalmi Akadémia alapító tagja, a Magyar Művészeti Akadémia rendes tagja. Írói álneve Kónya Gábor. </a:t>
            </a:r>
            <a:r>
              <a:rPr lang="hu-HU" sz="2400" b="1" dirty="0">
                <a:hlinkClick r:id="rId2"/>
              </a:rPr>
              <a:t>Wikipédia</a:t>
            </a:r>
            <a:endParaRPr lang="hu-HU" sz="2400" b="1" dirty="0"/>
          </a:p>
          <a:p>
            <a:pPr algn="just"/>
            <a:r>
              <a:rPr lang="hu-HU" sz="2400" b="1" dirty="0"/>
              <a:t>Született: 1929. május 10., </a:t>
            </a:r>
            <a:r>
              <a:rPr lang="hu-HU" sz="2400" b="1" dirty="0" err="1">
                <a:hlinkClick r:id="rId3"/>
              </a:rPr>
              <a:t>Porumbeni</a:t>
            </a:r>
            <a:r>
              <a:rPr lang="hu-HU" sz="2400" b="1" dirty="0">
                <a:hlinkClick r:id="rId3"/>
              </a:rPr>
              <a:t>, Románia</a:t>
            </a:r>
            <a:endParaRPr lang="hu-HU" sz="2400" b="1" dirty="0"/>
          </a:p>
          <a:p>
            <a:pPr algn="just"/>
            <a:r>
              <a:rPr lang="hu-HU" sz="2400" b="1" dirty="0"/>
              <a:t>Meghalt: 2018. június 20., </a:t>
            </a:r>
            <a:r>
              <a:rPr lang="hu-HU" sz="2400" b="1" dirty="0">
                <a:hlinkClick r:id="rId4"/>
              </a:rPr>
              <a:t>Budapest</a:t>
            </a:r>
            <a:endParaRPr lang="hu-HU" sz="2400" b="1" dirty="0">
              <a:effectLst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19D998CB-7D81-4352-9E60-B4018F52FE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168" y="302868"/>
            <a:ext cx="47625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2252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78428F1D-35C4-45C6-9E9B-DD713C22FAC3}"/>
              </a:ext>
            </a:extLst>
          </p:cNvPr>
          <p:cNvSpPr/>
          <p:nvPr/>
        </p:nvSpPr>
        <p:spPr>
          <a:xfrm>
            <a:off x="3575053" y="6375160"/>
            <a:ext cx="5041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3"/>
              </a:rPr>
              <a:t>https://www.youtube.com/watch?v=KQY02VymKmI</a:t>
            </a:r>
            <a:endParaRPr lang="hu-HU" dirty="0"/>
          </a:p>
        </p:txBody>
      </p:sp>
      <p:pic>
        <p:nvPicPr>
          <p:cNvPr id="3" name="Vesztergombi Alíz - Kányádi Sándor： Újesztendő">
            <a:hlinkClick r:id="" action="ppaction://media"/>
            <a:extLst>
              <a:ext uri="{FF2B5EF4-FFF2-40B4-BE49-F238E27FC236}">
                <a16:creationId xmlns:a16="http://schemas.microsoft.com/office/drawing/2014/main" xmlns="" id="{37F9E845-57A7-49DA-A4E9-22A7C4A95E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50918" y="113508"/>
            <a:ext cx="11290162" cy="635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673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7109E61B-3BAB-425F-9A9D-C28CEFC9F1D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257299"/>
            <a:ext cx="12214535" cy="243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7683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B833C1A7-999B-473C-BA5D-05EFDDDE4C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47857"/>
            <a:ext cx="12251179" cy="181948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4E740E5C-8A98-46CE-8DC9-7EA2200783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96648"/>
            <a:ext cx="12251178" cy="79899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511B3356-CB3A-4711-A90B-AB836C404CA3}"/>
              </a:ext>
            </a:extLst>
          </p:cNvPr>
          <p:cNvSpPr/>
          <p:nvPr/>
        </p:nvSpPr>
        <p:spPr>
          <a:xfrm>
            <a:off x="7374835" y="1461052"/>
            <a:ext cx="2554356" cy="6062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B8C85E69-626F-403F-B819-507AED51152F}"/>
              </a:ext>
            </a:extLst>
          </p:cNvPr>
          <p:cNvSpPr txBox="1"/>
          <p:nvPr/>
        </p:nvSpPr>
        <p:spPr>
          <a:xfrm flipH="1">
            <a:off x="9000874" y="2779975"/>
            <a:ext cx="28565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b="1" dirty="0">
                <a:solidFill>
                  <a:srgbClr val="FF0000"/>
                </a:solidFill>
                <a:latin typeface="Magyar Script" panose="030B04020602050B0404" pitchFamily="66" charset="0"/>
              </a:rPr>
              <a:t>kétszer</a:t>
            </a:r>
          </a:p>
        </p:txBody>
      </p:sp>
    </p:spTree>
    <p:extLst>
      <p:ext uri="{BB962C8B-B14F-4D97-AF65-F5344CB8AC3E}">
        <p14:creationId xmlns:p14="http://schemas.microsoft.com/office/powerpoint/2010/main" xmlns="" val="226591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F818A2E0-C845-46D1-B532-D061359C6D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9817"/>
            <a:ext cx="12209160" cy="4758773"/>
          </a:xfrm>
          <a:prstGeom prst="rect">
            <a:avLst/>
          </a:prstGeom>
        </p:spPr>
      </p:pic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xmlns="" id="{DF4B9F67-EE67-4CF3-B8F4-583BED53A722}"/>
              </a:ext>
            </a:extLst>
          </p:cNvPr>
          <p:cNvCxnSpPr/>
          <p:nvPr/>
        </p:nvCxnSpPr>
        <p:spPr>
          <a:xfrm>
            <a:off x="3647661" y="1769165"/>
            <a:ext cx="30910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xmlns="" id="{B8B6414F-63AB-4442-A654-AC1AB32079C4}"/>
              </a:ext>
            </a:extLst>
          </p:cNvPr>
          <p:cNvCxnSpPr>
            <a:cxnSpLocks/>
          </p:cNvCxnSpPr>
          <p:nvPr/>
        </p:nvCxnSpPr>
        <p:spPr>
          <a:xfrm>
            <a:off x="6960704" y="1769165"/>
            <a:ext cx="26007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xmlns="" id="{ACB1E0AF-42D4-4292-930E-7B7946390949}"/>
              </a:ext>
            </a:extLst>
          </p:cNvPr>
          <p:cNvCxnSpPr>
            <a:cxnSpLocks/>
          </p:cNvCxnSpPr>
          <p:nvPr/>
        </p:nvCxnSpPr>
        <p:spPr>
          <a:xfrm>
            <a:off x="1225827" y="2845904"/>
            <a:ext cx="1696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xmlns="" id="{DDF6F98C-6DEF-40DE-AC6D-4EA73F354419}"/>
              </a:ext>
            </a:extLst>
          </p:cNvPr>
          <p:cNvCxnSpPr>
            <a:cxnSpLocks/>
          </p:cNvCxnSpPr>
          <p:nvPr/>
        </p:nvCxnSpPr>
        <p:spPr>
          <a:xfrm>
            <a:off x="7050156" y="2869095"/>
            <a:ext cx="21832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xmlns="" id="{32923045-4C73-49D6-94B2-85466BEF6A28}"/>
              </a:ext>
            </a:extLst>
          </p:cNvPr>
          <p:cNvCxnSpPr>
            <a:cxnSpLocks/>
          </p:cNvCxnSpPr>
          <p:nvPr/>
        </p:nvCxnSpPr>
        <p:spPr>
          <a:xfrm>
            <a:off x="9561443" y="2869095"/>
            <a:ext cx="24549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xmlns="" id="{8FBBC5C6-F472-4FB4-88ED-CEE4244DA61C}"/>
              </a:ext>
            </a:extLst>
          </p:cNvPr>
          <p:cNvCxnSpPr>
            <a:cxnSpLocks/>
          </p:cNvCxnSpPr>
          <p:nvPr/>
        </p:nvCxnSpPr>
        <p:spPr>
          <a:xfrm>
            <a:off x="1225827" y="3929269"/>
            <a:ext cx="29983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xmlns="" id="{95A53C9C-7ACB-42F5-8C43-58397DE4B1E4}"/>
              </a:ext>
            </a:extLst>
          </p:cNvPr>
          <p:cNvCxnSpPr>
            <a:cxnSpLocks/>
          </p:cNvCxnSpPr>
          <p:nvPr/>
        </p:nvCxnSpPr>
        <p:spPr>
          <a:xfrm>
            <a:off x="7576930" y="3929269"/>
            <a:ext cx="26504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xmlns="" id="{31D2172C-3356-4286-B82F-6C49C95F9676}"/>
              </a:ext>
            </a:extLst>
          </p:cNvPr>
          <p:cNvCxnSpPr>
            <a:cxnSpLocks/>
          </p:cNvCxnSpPr>
          <p:nvPr/>
        </p:nvCxnSpPr>
        <p:spPr>
          <a:xfrm>
            <a:off x="4550465" y="5022573"/>
            <a:ext cx="21882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861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6C287ABF-4B02-4144-85FF-97E3A51994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79003"/>
            <a:ext cx="12224415" cy="3354457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DB00900E-2D8F-4F61-B97D-874AA9215D4A}"/>
              </a:ext>
            </a:extLst>
          </p:cNvPr>
          <p:cNvSpPr txBox="1"/>
          <p:nvPr/>
        </p:nvSpPr>
        <p:spPr>
          <a:xfrm>
            <a:off x="785190" y="1546376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</a:rPr>
              <a:t>3.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F9D0EC46-2993-4172-A2B5-0277898CC723}"/>
              </a:ext>
            </a:extLst>
          </p:cNvPr>
          <p:cNvSpPr txBox="1"/>
          <p:nvPr/>
        </p:nvSpPr>
        <p:spPr>
          <a:xfrm>
            <a:off x="785190" y="2215204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</a:rPr>
              <a:t>1.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7E45C1C1-7057-4355-8AB8-B60AF74B69FE}"/>
              </a:ext>
            </a:extLst>
          </p:cNvPr>
          <p:cNvSpPr txBox="1"/>
          <p:nvPr/>
        </p:nvSpPr>
        <p:spPr>
          <a:xfrm>
            <a:off x="785190" y="2857120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</a:rPr>
              <a:t>4.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6D080408-CD92-4AE3-BB78-8AE0F63175B7}"/>
              </a:ext>
            </a:extLst>
          </p:cNvPr>
          <p:cNvSpPr txBox="1"/>
          <p:nvPr/>
        </p:nvSpPr>
        <p:spPr>
          <a:xfrm>
            <a:off x="785190" y="3532748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xmlns="" val="428253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C9D27B70-48F6-477A-8B47-2496373FCD6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4509"/>
            <a:ext cx="12192000" cy="215912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07C1ABDA-FB24-40B4-BC47-6123AF6CCE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98120"/>
            <a:ext cx="12243280" cy="109315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8FA160E-5C78-4A4A-88A9-8EA6810F0E30}"/>
              </a:ext>
            </a:extLst>
          </p:cNvPr>
          <p:cNvSpPr txBox="1"/>
          <p:nvPr/>
        </p:nvSpPr>
        <p:spPr>
          <a:xfrm>
            <a:off x="1958008" y="1218386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4DE1C2EF-506C-47E4-AC96-3C5BD40CE0EA}"/>
              </a:ext>
            </a:extLst>
          </p:cNvPr>
          <p:cNvSpPr txBox="1"/>
          <p:nvPr/>
        </p:nvSpPr>
        <p:spPr>
          <a:xfrm>
            <a:off x="9631018" y="1218385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47C4ADD2-9C1B-449D-A6C4-028BE8465884}"/>
              </a:ext>
            </a:extLst>
          </p:cNvPr>
          <p:cNvSpPr txBox="1"/>
          <p:nvPr/>
        </p:nvSpPr>
        <p:spPr>
          <a:xfrm>
            <a:off x="4184374" y="1914125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CADA3AC4-36C7-4A03-AC44-9D44CABD8925}"/>
              </a:ext>
            </a:extLst>
          </p:cNvPr>
          <p:cNvSpPr txBox="1"/>
          <p:nvPr/>
        </p:nvSpPr>
        <p:spPr>
          <a:xfrm>
            <a:off x="10386391" y="1914125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390108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554BDA13-8A5F-44BC-8777-F5F191F03A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74021"/>
            <a:ext cx="12179884" cy="339980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510A9422-C07E-43D5-BC65-352A3B7CBB9F}"/>
              </a:ext>
            </a:extLst>
          </p:cNvPr>
          <p:cNvSpPr txBox="1"/>
          <p:nvPr/>
        </p:nvSpPr>
        <p:spPr>
          <a:xfrm>
            <a:off x="2216426" y="1401418"/>
            <a:ext cx="7752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0" b="1" dirty="0">
                <a:solidFill>
                  <a:srgbClr val="FF0000"/>
                </a:solidFill>
              </a:rPr>
              <a:t>c,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BB245130-BE8C-4FDA-9BA3-23EF540AFD29}"/>
              </a:ext>
            </a:extLst>
          </p:cNvPr>
          <p:cNvSpPr txBox="1"/>
          <p:nvPr/>
        </p:nvSpPr>
        <p:spPr>
          <a:xfrm>
            <a:off x="2027582" y="1859193"/>
            <a:ext cx="7752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0" b="1" dirty="0">
                <a:solidFill>
                  <a:srgbClr val="FF0000"/>
                </a:solidFill>
              </a:rPr>
              <a:t>e,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0460F219-AED4-450C-86BC-7063D9B64476}"/>
              </a:ext>
            </a:extLst>
          </p:cNvPr>
          <p:cNvSpPr txBox="1"/>
          <p:nvPr/>
        </p:nvSpPr>
        <p:spPr>
          <a:xfrm>
            <a:off x="1828799" y="2363734"/>
            <a:ext cx="7752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0" b="1" dirty="0">
                <a:solidFill>
                  <a:srgbClr val="FF0000"/>
                </a:solidFill>
              </a:rPr>
              <a:t>a,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FAD9F98D-1C65-4447-9D4B-F2A7238CC3C2}"/>
              </a:ext>
            </a:extLst>
          </p:cNvPr>
          <p:cNvSpPr txBox="1"/>
          <p:nvPr/>
        </p:nvSpPr>
        <p:spPr>
          <a:xfrm>
            <a:off x="1540564" y="2861005"/>
            <a:ext cx="7752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0" b="1" dirty="0">
                <a:solidFill>
                  <a:srgbClr val="FF0000"/>
                </a:solidFill>
              </a:rPr>
              <a:t>b,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7B00B34F-ACFD-47C2-B1E2-B400F6D3DD36}"/>
              </a:ext>
            </a:extLst>
          </p:cNvPr>
          <p:cNvSpPr txBox="1"/>
          <p:nvPr/>
        </p:nvSpPr>
        <p:spPr>
          <a:xfrm>
            <a:off x="1828798" y="3318780"/>
            <a:ext cx="7752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0" b="1" dirty="0">
                <a:solidFill>
                  <a:srgbClr val="FF0000"/>
                </a:solidFill>
              </a:rPr>
              <a:t>d,</a:t>
            </a:r>
          </a:p>
        </p:txBody>
      </p:sp>
    </p:spTree>
    <p:extLst>
      <p:ext uri="{BB962C8B-B14F-4D97-AF65-F5344CB8AC3E}">
        <p14:creationId xmlns:p14="http://schemas.microsoft.com/office/powerpoint/2010/main" xmlns="" val="316971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05513F38-0581-4CC5-BE1E-A638C9DCFDF5}"/>
              </a:ext>
            </a:extLst>
          </p:cNvPr>
          <p:cNvSpPr txBox="1"/>
          <p:nvPr/>
        </p:nvSpPr>
        <p:spPr>
          <a:xfrm flipH="1">
            <a:off x="820971" y="68099"/>
            <a:ext cx="10201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</a:rPr>
              <a:t>BOLDOG, BÉKÉS ÚJ ÉVET KÍVÁNOK!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35B36104-3239-484B-8865-0044A67D1E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9619" y="991429"/>
            <a:ext cx="5826816" cy="58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9129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74AABC36-6C4C-431A-8C15-F2A69707B2A9}"/>
              </a:ext>
            </a:extLst>
          </p:cNvPr>
          <p:cNvSpPr/>
          <p:nvPr/>
        </p:nvSpPr>
        <p:spPr>
          <a:xfrm>
            <a:off x="3606725" y="2936222"/>
            <a:ext cx="483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2"/>
              </a:rPr>
              <a:t>https://www.youtube.com/watch?v=to5Hec0bbsI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092145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FABFE941-4903-4534-8BA6-5859255740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0652" y="0"/>
            <a:ext cx="7182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373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32807439-3603-4745-A0EB-11E84721C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045" y="367126"/>
            <a:ext cx="4396616" cy="5873879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73552A22-736D-4B89-9694-32826944AABE}"/>
              </a:ext>
            </a:extLst>
          </p:cNvPr>
          <p:cNvSpPr/>
          <p:nvPr/>
        </p:nvSpPr>
        <p:spPr>
          <a:xfrm>
            <a:off x="5234608" y="1781410"/>
            <a:ext cx="67022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800" b="1" dirty="0"/>
              <a:t>Nagy László (</a:t>
            </a:r>
            <a:r>
              <a:rPr lang="hu-HU" sz="2800" b="1" dirty="0" err="1">
                <a:hlinkClick r:id="rId3" tooltip="Iszkáz"/>
              </a:rPr>
              <a:t>Felsőiszkáz</a:t>
            </a:r>
            <a:r>
              <a:rPr lang="hu-HU" sz="2800" b="1" dirty="0"/>
              <a:t>, </a:t>
            </a:r>
            <a:r>
              <a:rPr lang="hu-HU" sz="2800" b="1" dirty="0">
                <a:hlinkClick r:id="rId4" tooltip="1925"/>
              </a:rPr>
              <a:t>1925</a:t>
            </a:r>
            <a:r>
              <a:rPr lang="hu-HU" sz="2800" b="1" dirty="0"/>
              <a:t>. </a:t>
            </a:r>
            <a:r>
              <a:rPr lang="hu-HU" sz="2800" b="1" dirty="0">
                <a:hlinkClick r:id="rId5" tooltip="Július 17."/>
              </a:rPr>
              <a:t>július 17.</a:t>
            </a:r>
            <a:r>
              <a:rPr lang="hu-HU" sz="2800" b="1" dirty="0"/>
              <a:t> – </a:t>
            </a:r>
            <a:r>
              <a:rPr lang="hu-HU" sz="2800" b="1" dirty="0">
                <a:hlinkClick r:id="rId6" tooltip="Budapest"/>
              </a:rPr>
              <a:t>Budapest</a:t>
            </a:r>
            <a:r>
              <a:rPr lang="hu-HU" sz="2800" b="1" dirty="0"/>
              <a:t>, </a:t>
            </a:r>
            <a:r>
              <a:rPr lang="hu-HU" sz="2800" b="1" dirty="0">
                <a:hlinkClick r:id="rId7" tooltip="1978"/>
              </a:rPr>
              <a:t>1978</a:t>
            </a:r>
            <a:r>
              <a:rPr lang="hu-HU" sz="2800" b="1" dirty="0"/>
              <a:t>. </a:t>
            </a:r>
            <a:r>
              <a:rPr lang="hu-HU" sz="2800" b="1" dirty="0">
                <a:hlinkClick r:id="rId8" tooltip="Január 30."/>
              </a:rPr>
              <a:t>január 30.</a:t>
            </a:r>
            <a:r>
              <a:rPr lang="hu-HU" sz="2800" b="1" dirty="0"/>
              <a:t>) </a:t>
            </a:r>
            <a:r>
              <a:rPr lang="hu-HU" sz="2800" b="1" dirty="0">
                <a:hlinkClick r:id="rId9" tooltip="Kossuth-díj"/>
              </a:rPr>
              <a:t>Kossuth-díjas</a:t>
            </a:r>
            <a:r>
              <a:rPr lang="hu-HU" sz="2800" b="1" dirty="0"/>
              <a:t> magyar költő, műfordító, grafikus, a </a:t>
            </a:r>
            <a:r>
              <a:rPr lang="hu-HU" sz="2800" b="1" dirty="0">
                <a:hlinkClick r:id="rId10" tooltip="Digitális Irodalmi Akadémia"/>
              </a:rPr>
              <a:t>Digitális Irodalmi Akadémia</a:t>
            </a:r>
            <a:r>
              <a:rPr lang="hu-HU" sz="2800" b="1" dirty="0"/>
              <a:t> posztumusz tagja. Pályája kezdetén F. Nagy László néven jegyezte publikációit. </a:t>
            </a:r>
          </a:p>
        </p:txBody>
      </p:sp>
    </p:spTree>
    <p:extLst>
      <p:ext uri="{BB962C8B-B14F-4D97-AF65-F5344CB8AC3E}">
        <p14:creationId xmlns:p14="http://schemas.microsoft.com/office/powerpoint/2010/main" xmlns="" val="2396866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0FF99D78-B712-4515-AFC0-36E2F7C9C79B}"/>
              </a:ext>
            </a:extLst>
          </p:cNvPr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2"/>
              </a:rPr>
              <a:t>https://www.nkp.hu/media/megtekint/65493552546?fbclid=IwY2xjawHkliRleHRuA2FlbQIxMAABHXE-UgjSRTwuQCMh6jr-SI9ABd3oIFGJT_MB2Umzan_i_0pJWqB5ngdDqg_aem_6GsPrvnAiJhlWJWBTiGcXQ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790068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C58F2F04-DF8C-4EEB-BA9E-E34F54CE4A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2669"/>
            <a:ext cx="12198606" cy="4905374"/>
          </a:xfrm>
          <a:prstGeom prst="rect">
            <a:avLst/>
          </a:prstGeom>
        </p:spPr>
      </p:pic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xmlns="" id="{ED1BB6B9-FFB8-45D1-B19E-65A8C4C04EAD}"/>
              </a:ext>
            </a:extLst>
          </p:cNvPr>
          <p:cNvCxnSpPr>
            <a:cxnSpLocks/>
          </p:cNvCxnSpPr>
          <p:nvPr/>
        </p:nvCxnSpPr>
        <p:spPr>
          <a:xfrm>
            <a:off x="6301409" y="2544417"/>
            <a:ext cx="13119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xmlns="" id="{A3439D96-983B-470D-AF9D-7BF3CAEBD432}"/>
              </a:ext>
            </a:extLst>
          </p:cNvPr>
          <p:cNvCxnSpPr>
            <a:cxnSpLocks/>
          </p:cNvCxnSpPr>
          <p:nvPr/>
        </p:nvCxnSpPr>
        <p:spPr>
          <a:xfrm>
            <a:off x="1245704" y="3611217"/>
            <a:ext cx="16167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xmlns="" id="{BB8AF246-7A41-4D0B-8DD9-09AAD1C0DF36}"/>
              </a:ext>
            </a:extLst>
          </p:cNvPr>
          <p:cNvCxnSpPr>
            <a:cxnSpLocks/>
          </p:cNvCxnSpPr>
          <p:nvPr/>
        </p:nvCxnSpPr>
        <p:spPr>
          <a:xfrm>
            <a:off x="3167269" y="3611217"/>
            <a:ext cx="16167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xmlns="" id="{94630018-7259-43BA-B26C-300D89976104}"/>
              </a:ext>
            </a:extLst>
          </p:cNvPr>
          <p:cNvCxnSpPr>
            <a:cxnSpLocks/>
          </p:cNvCxnSpPr>
          <p:nvPr/>
        </p:nvCxnSpPr>
        <p:spPr>
          <a:xfrm>
            <a:off x="6457122" y="3611217"/>
            <a:ext cx="24682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xmlns="" id="{5F25EE34-9A7E-4EE7-BF4E-4203BC691167}"/>
              </a:ext>
            </a:extLst>
          </p:cNvPr>
          <p:cNvCxnSpPr>
            <a:cxnSpLocks/>
          </p:cNvCxnSpPr>
          <p:nvPr/>
        </p:nvCxnSpPr>
        <p:spPr>
          <a:xfrm>
            <a:off x="9110869" y="3617843"/>
            <a:ext cx="1404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xmlns="" id="{79CA7B3F-FED2-4E13-AD72-5BCBD7EDC1A6}"/>
              </a:ext>
            </a:extLst>
          </p:cNvPr>
          <p:cNvCxnSpPr>
            <a:cxnSpLocks/>
          </p:cNvCxnSpPr>
          <p:nvPr/>
        </p:nvCxnSpPr>
        <p:spPr>
          <a:xfrm>
            <a:off x="10790583" y="3617843"/>
            <a:ext cx="11761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xmlns="" id="{89736A69-4FE0-4C96-B702-1562B7877E6D}"/>
              </a:ext>
            </a:extLst>
          </p:cNvPr>
          <p:cNvCxnSpPr>
            <a:cxnSpLocks/>
          </p:cNvCxnSpPr>
          <p:nvPr/>
        </p:nvCxnSpPr>
        <p:spPr>
          <a:xfrm>
            <a:off x="1245704" y="4121425"/>
            <a:ext cx="10701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xmlns="" id="{7124367B-292C-448F-969C-0BC26F329460}"/>
              </a:ext>
            </a:extLst>
          </p:cNvPr>
          <p:cNvCxnSpPr>
            <a:cxnSpLocks/>
          </p:cNvCxnSpPr>
          <p:nvPr/>
        </p:nvCxnSpPr>
        <p:spPr>
          <a:xfrm>
            <a:off x="4350025" y="4118112"/>
            <a:ext cx="1156253" cy="33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xmlns="" id="{09F61262-5125-4B29-A96C-50CD156F21C1}"/>
              </a:ext>
            </a:extLst>
          </p:cNvPr>
          <p:cNvCxnSpPr>
            <a:cxnSpLocks/>
          </p:cNvCxnSpPr>
          <p:nvPr/>
        </p:nvCxnSpPr>
        <p:spPr>
          <a:xfrm>
            <a:off x="7494103" y="4114799"/>
            <a:ext cx="14312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xmlns="" id="{98F239DC-4362-41F3-9DC2-6829AED56445}"/>
              </a:ext>
            </a:extLst>
          </p:cNvPr>
          <p:cNvCxnSpPr>
            <a:cxnSpLocks/>
          </p:cNvCxnSpPr>
          <p:nvPr/>
        </p:nvCxnSpPr>
        <p:spPr>
          <a:xfrm>
            <a:off x="11009243" y="4111486"/>
            <a:ext cx="957470" cy="99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xmlns="" id="{1754A1D7-A900-4C43-ADC2-6970AD766DE6}"/>
              </a:ext>
            </a:extLst>
          </p:cNvPr>
          <p:cNvCxnSpPr>
            <a:cxnSpLocks/>
          </p:cNvCxnSpPr>
          <p:nvPr/>
        </p:nvCxnSpPr>
        <p:spPr>
          <a:xfrm>
            <a:off x="5423452" y="5135217"/>
            <a:ext cx="16167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728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B2CD5756-73CA-45D8-9A12-FCCBF207974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52" y="505239"/>
            <a:ext cx="12252788" cy="271504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034A3250-8228-4676-A272-71665EF2DB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09429"/>
            <a:ext cx="12202174" cy="104837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16A67C2-6466-4386-99D7-34A650B2E133}"/>
              </a:ext>
            </a:extLst>
          </p:cNvPr>
          <p:cNvSpPr txBox="1"/>
          <p:nvPr/>
        </p:nvSpPr>
        <p:spPr>
          <a:xfrm>
            <a:off x="1311965" y="2450838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</a:rPr>
              <a:t>1.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43BC8067-5912-4C73-AE9C-ED7ACD489396}"/>
              </a:ext>
            </a:extLst>
          </p:cNvPr>
          <p:cNvSpPr txBox="1"/>
          <p:nvPr/>
        </p:nvSpPr>
        <p:spPr>
          <a:xfrm>
            <a:off x="1311965" y="1813588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</a:rPr>
              <a:t>2.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13B1A33C-4731-4EEE-A9B6-1DB9D76679DD}"/>
              </a:ext>
            </a:extLst>
          </p:cNvPr>
          <p:cNvSpPr txBox="1"/>
          <p:nvPr/>
        </p:nvSpPr>
        <p:spPr>
          <a:xfrm>
            <a:off x="7169426" y="1813587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</a:rPr>
              <a:t>3.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93B20440-07A0-44E9-A437-8D6324412D37}"/>
              </a:ext>
            </a:extLst>
          </p:cNvPr>
          <p:cNvSpPr txBox="1"/>
          <p:nvPr/>
        </p:nvSpPr>
        <p:spPr>
          <a:xfrm>
            <a:off x="1311965" y="1215479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</a:rPr>
              <a:t>4.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0F085174-C9D5-4C41-B799-0048EA9398BB}"/>
              </a:ext>
            </a:extLst>
          </p:cNvPr>
          <p:cNvSpPr txBox="1"/>
          <p:nvPr/>
        </p:nvSpPr>
        <p:spPr>
          <a:xfrm>
            <a:off x="7169426" y="2450837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</a:rPr>
              <a:t>5.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8E7693F0-7A2D-49C7-BB18-450007FB72F3}"/>
              </a:ext>
            </a:extLst>
          </p:cNvPr>
          <p:cNvSpPr txBox="1"/>
          <p:nvPr/>
        </p:nvSpPr>
        <p:spPr>
          <a:xfrm>
            <a:off x="7169426" y="1169878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</a:rPr>
              <a:t>6.</a:t>
            </a:r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xmlns="" id="{000C60E0-991A-4170-B6F6-2FB1059261C9}"/>
              </a:ext>
            </a:extLst>
          </p:cNvPr>
          <p:cNvSpPr/>
          <p:nvPr/>
        </p:nvSpPr>
        <p:spPr>
          <a:xfrm>
            <a:off x="3279913" y="1441174"/>
            <a:ext cx="1898374" cy="59344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xmlns="" id="{9B0B6768-0441-4EE7-8096-DC01327C6A20}"/>
              </a:ext>
            </a:extLst>
          </p:cNvPr>
          <p:cNvSpPr/>
          <p:nvPr/>
        </p:nvSpPr>
        <p:spPr>
          <a:xfrm>
            <a:off x="2536135" y="1980835"/>
            <a:ext cx="1898374" cy="59344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xmlns="" id="{1010B1F3-8000-495A-A296-896B8B436709}"/>
              </a:ext>
            </a:extLst>
          </p:cNvPr>
          <p:cNvSpPr/>
          <p:nvPr/>
        </p:nvSpPr>
        <p:spPr>
          <a:xfrm>
            <a:off x="2559327" y="2599947"/>
            <a:ext cx="1644925" cy="59344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xmlns="" id="{67CB807E-C25E-4055-A8C9-9FAC7DA1A441}"/>
              </a:ext>
            </a:extLst>
          </p:cNvPr>
          <p:cNvSpPr/>
          <p:nvPr/>
        </p:nvSpPr>
        <p:spPr>
          <a:xfrm>
            <a:off x="8935279" y="1345877"/>
            <a:ext cx="1530625" cy="59344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xmlns="" id="{152931F7-BC6A-41AD-BEA7-B5035762CE20}"/>
              </a:ext>
            </a:extLst>
          </p:cNvPr>
          <p:cNvSpPr/>
          <p:nvPr/>
        </p:nvSpPr>
        <p:spPr>
          <a:xfrm>
            <a:off x="7701170" y="1953904"/>
            <a:ext cx="1898374" cy="59344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xmlns="" id="{EA1FE648-32D2-4551-8FAF-2FBB00AC61CB}"/>
              </a:ext>
            </a:extLst>
          </p:cNvPr>
          <p:cNvSpPr/>
          <p:nvPr/>
        </p:nvSpPr>
        <p:spPr>
          <a:xfrm>
            <a:off x="7606748" y="2605781"/>
            <a:ext cx="1328531" cy="59344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1564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DE6E2D4D-9831-4EEB-A811-562167AC1D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59634"/>
            <a:ext cx="12192000" cy="82792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4FB59F9D-1581-4D4F-93FE-41BF29D9EC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68532"/>
            <a:ext cx="12181758" cy="358926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BDB92FD2-B593-49C3-82BE-CEF05776BFE3}"/>
              </a:ext>
            </a:extLst>
          </p:cNvPr>
          <p:cNvSpPr txBox="1"/>
          <p:nvPr/>
        </p:nvSpPr>
        <p:spPr>
          <a:xfrm flipH="1">
            <a:off x="711640" y="2955334"/>
            <a:ext cx="2856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FF0000"/>
                </a:solidFill>
                <a:latin typeface="Magyar Script" panose="030B04020602050B0404" pitchFamily="66" charset="0"/>
              </a:rPr>
              <a:t>kemencét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23116933-AA09-4ACB-8D51-75DE8FA0068D}"/>
              </a:ext>
            </a:extLst>
          </p:cNvPr>
          <p:cNvSpPr txBox="1"/>
          <p:nvPr/>
        </p:nvSpPr>
        <p:spPr>
          <a:xfrm flipH="1">
            <a:off x="4561397" y="2272847"/>
            <a:ext cx="2856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FF0000"/>
                </a:solidFill>
                <a:latin typeface="Magyar Script" panose="030B04020602050B0404" pitchFamily="66" charset="0"/>
              </a:rPr>
              <a:t>gabonát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30FA7FD9-62F6-4D4B-B13A-67856858C607}"/>
              </a:ext>
            </a:extLst>
          </p:cNvPr>
          <p:cNvSpPr txBox="1"/>
          <p:nvPr/>
        </p:nvSpPr>
        <p:spPr>
          <a:xfrm flipH="1">
            <a:off x="8298509" y="2947101"/>
            <a:ext cx="2856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FF0000"/>
                </a:solidFill>
                <a:latin typeface="Magyar Script" panose="030B04020602050B0404" pitchFamily="66" charset="0"/>
              </a:rPr>
              <a:t>hevernem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5AF360EA-985B-418F-9601-6E40323D0BE9}"/>
              </a:ext>
            </a:extLst>
          </p:cNvPr>
          <p:cNvSpPr txBox="1"/>
          <p:nvPr/>
        </p:nvSpPr>
        <p:spPr>
          <a:xfrm flipH="1">
            <a:off x="711640" y="4379413"/>
            <a:ext cx="2856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FF0000"/>
                </a:solidFill>
                <a:latin typeface="Magyar Script" panose="030B04020602050B0404" pitchFamily="66" charset="0"/>
              </a:rPr>
              <a:t>dűljön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E7873B95-62D4-4301-A6CE-ACBD940F1D80}"/>
              </a:ext>
            </a:extLst>
          </p:cNvPr>
          <p:cNvSpPr txBox="1"/>
          <p:nvPr/>
        </p:nvSpPr>
        <p:spPr>
          <a:xfrm flipH="1">
            <a:off x="4481884" y="4379413"/>
            <a:ext cx="2856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FF0000"/>
                </a:solidFill>
                <a:latin typeface="Magyar Script" panose="030B04020602050B0404" pitchFamily="66" charset="0"/>
              </a:rPr>
              <a:t>életet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D88E0EC5-0DC3-40EF-8AB5-123A8C16D6D3}"/>
              </a:ext>
            </a:extLst>
          </p:cNvPr>
          <p:cNvSpPr txBox="1"/>
          <p:nvPr/>
        </p:nvSpPr>
        <p:spPr>
          <a:xfrm flipH="1">
            <a:off x="8298508" y="3802944"/>
            <a:ext cx="2856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FF0000"/>
                </a:solidFill>
                <a:latin typeface="Magyar Script" panose="030B04020602050B0404" pitchFamily="66" charset="0"/>
              </a:rPr>
              <a:t>szégyen</a:t>
            </a:r>
          </a:p>
        </p:txBody>
      </p:sp>
    </p:spTree>
    <p:extLst>
      <p:ext uri="{BB962C8B-B14F-4D97-AF65-F5344CB8AC3E}">
        <p14:creationId xmlns:p14="http://schemas.microsoft.com/office/powerpoint/2010/main" xmlns="" val="175542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622BC5C9-5A11-4DA5-9FFE-BF8A4F58E7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38752"/>
            <a:ext cx="12195437" cy="3378683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60DDA57B-19D7-4695-A7E4-34CD3952C262}"/>
              </a:ext>
            </a:extLst>
          </p:cNvPr>
          <p:cNvSpPr/>
          <p:nvPr/>
        </p:nvSpPr>
        <p:spPr>
          <a:xfrm>
            <a:off x="324678" y="0"/>
            <a:ext cx="118673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szélsziporka egy szabadvers. </a:t>
            </a:r>
          </a:p>
          <a:p>
            <a:pPr algn="just"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Rövid, kötött szerkezetű szabadon alkotott versforma, bármely tanítási mozzanatban kiválóan alkalmazható a nyelvi kreativitás fejlesztésére.</a:t>
            </a:r>
          </a:p>
          <a:p>
            <a:pPr algn="just"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első sorba kerül a vers témája (egy szó), melyet leggyakrabban a pedagógus a szövegfeldolgozáshoz kapcsolva ad meg.  </a:t>
            </a:r>
          </a:p>
          <a:p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</a:rPr>
              <a:t>A verssorok tartalmazzák az elbeszélő fogalmazás legfontosabb elemeit </a:t>
            </a:r>
            <a:r>
              <a:rPr lang="hu-H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(szereplő, helyszín, időpont, esemény).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xmlns="" val="384064105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ív">
  <a:themeElements>
    <a:clrScheme name="Sárga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ktív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80</TotalTime>
  <Words>228</Words>
  <Application>Microsoft Office PowerPoint</Application>
  <PresentationFormat>Egyéni</PresentationFormat>
  <Paragraphs>41</Paragraphs>
  <Slides>21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2" baseType="lpstr">
      <vt:lpstr>Retrospektív</vt:lpstr>
      <vt:lpstr>Nagy László: Adjon az Isten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Kányádi Sándor: Új esztendő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Nagy László: Adjon az Isten</dc:title>
  <dc:creator>Kriszti</dc:creator>
  <cp:lastModifiedBy>user</cp:lastModifiedBy>
  <cp:revision>13</cp:revision>
  <dcterms:created xsi:type="dcterms:W3CDTF">2025-01-03T09:25:03Z</dcterms:created>
  <dcterms:modified xsi:type="dcterms:W3CDTF">2025-01-06T22:46:14Z</dcterms:modified>
</cp:coreProperties>
</file>