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9" r:id="rId13"/>
    <p:sldId id="275" r:id="rId14"/>
    <p:sldId id="268" r:id="rId15"/>
    <p:sldId id="270" r:id="rId16"/>
    <p:sldId id="271" r:id="rId17"/>
    <p:sldId id="272" r:id="rId18"/>
    <p:sldId id="273" r:id="rId19"/>
    <p:sldId id="276" r:id="rId2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0000"/>
    <a:srgbClr val="FF5050"/>
    <a:srgbClr val="990099"/>
    <a:srgbClr val="FF4370"/>
    <a:srgbClr val="FE9202"/>
    <a:srgbClr val="FFF3E7"/>
    <a:srgbClr val="5EEC3C"/>
    <a:srgbClr val="FFDC47"/>
    <a:srgbClr val="CCCC00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720" y="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152705" cy="1527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EB70D8-C63A-4ACB-8C3B-1FF5E8DA6AFC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F1DE82-E40B-48CD-B37C-0A769BCF6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020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50B06-B074-48FC-8CFD-53D2CD8FB95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15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81425" y="2724455"/>
            <a:ext cx="6260905" cy="1527050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r">
              <a:defRPr sz="3600">
                <a:solidFill>
                  <a:srgbClr val="4C0000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8965" y="2113635"/>
            <a:ext cx="8093365" cy="610820"/>
          </a:xfrm>
        </p:spPr>
        <p:txBody>
          <a:bodyPr>
            <a:normAutofit/>
          </a:bodyPr>
          <a:lstStyle>
            <a:lvl1pPr marL="0" indent="0" algn="r">
              <a:buNone/>
              <a:defRPr sz="2800" b="0" i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E:\websites\free-power-point-templates\2012\logos.png">
            <a:extLst>
              <a:ext uri="{FF2B5EF4-FFF2-40B4-BE49-F238E27FC236}">
                <a16:creationId xmlns:a16="http://schemas.microsoft.com/office/drawing/2014/main" id="{9FCE0218-EA4D-4289-AB96-22F1BB1B6EB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18306" y="2326213"/>
            <a:ext cx="1463784" cy="52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586585"/>
            <a:ext cx="8246070" cy="610820"/>
          </a:xfrm>
        </p:spPr>
        <p:txBody>
          <a:bodyPr>
            <a:normAutofit/>
          </a:bodyPr>
          <a:lstStyle>
            <a:lvl1pPr algn="r">
              <a:defRPr sz="36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6" y="1350109"/>
            <a:ext cx="8246070" cy="3359505"/>
          </a:xfrm>
        </p:spPr>
        <p:txBody>
          <a:bodyPr/>
          <a:lstStyle>
            <a:lvl1pPr algn="l">
              <a:defRPr sz="2800">
                <a:solidFill>
                  <a:schemeClr val="tx1"/>
                </a:solidFill>
              </a:defRPr>
            </a:lvl1pPr>
            <a:lvl2pPr algn="l">
              <a:defRPr>
                <a:solidFill>
                  <a:schemeClr val="tx1"/>
                </a:solidFill>
              </a:defRPr>
            </a:lvl2pPr>
            <a:lvl3pPr algn="l">
              <a:defRPr>
                <a:solidFill>
                  <a:schemeClr val="tx1"/>
                </a:solidFill>
              </a:defRPr>
            </a:lvl3pPr>
            <a:lvl4pPr algn="l">
              <a:defRPr>
                <a:solidFill>
                  <a:schemeClr val="tx1"/>
                </a:solidFill>
              </a:defRPr>
            </a:lvl4pPr>
            <a:lvl5pPr algn="l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4130" y="433880"/>
            <a:ext cx="6260905" cy="572644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4C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4130" y="1197406"/>
            <a:ext cx="6260905" cy="3358356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4" y="586585"/>
            <a:ext cx="8246071" cy="610820"/>
          </a:xfrm>
        </p:spPr>
        <p:txBody>
          <a:bodyPr>
            <a:normAutofit/>
          </a:bodyPr>
          <a:lstStyle>
            <a:lvl1pPr algn="r">
              <a:defRPr sz="36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879" y="1655520"/>
            <a:ext cx="4040188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879" y="2266340"/>
            <a:ext cx="4040188" cy="2137871"/>
          </a:xfrm>
        </p:spPr>
        <p:txBody>
          <a:bodyPr/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</a:defRPr>
            </a:lvl2pPr>
            <a:lvl3pPr algn="ctr">
              <a:defRPr sz="1800">
                <a:solidFill>
                  <a:schemeClr val="tx1"/>
                </a:solidFill>
              </a:defRPr>
            </a:lvl3pPr>
            <a:lvl4pPr algn="ctr">
              <a:defRPr sz="1600">
                <a:solidFill>
                  <a:schemeClr val="tx1"/>
                </a:solidFill>
              </a:defRPr>
            </a:lvl4pPr>
            <a:lvl5pPr algn="ctr"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1655520"/>
            <a:ext cx="4041775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2266340"/>
            <a:ext cx="4041775" cy="2137871"/>
          </a:xfrm>
        </p:spPr>
        <p:txBody>
          <a:bodyPr/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</a:defRPr>
            </a:lvl2pPr>
            <a:lvl3pPr algn="ctr">
              <a:defRPr sz="1800">
                <a:solidFill>
                  <a:schemeClr val="tx1"/>
                </a:solidFill>
              </a:defRPr>
            </a:lvl3pPr>
            <a:lvl4pPr algn="ctr">
              <a:defRPr sz="1600">
                <a:solidFill>
                  <a:schemeClr val="tx1"/>
                </a:solidFill>
              </a:defRPr>
            </a:lvl4pPr>
            <a:lvl5pPr algn="ctr"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BE2853-A35F-409C-ADB6-148829B0D699}"/>
              </a:ext>
            </a:extLst>
          </p:cNvPr>
          <p:cNvSpPr txBox="1"/>
          <p:nvPr userDrawn="1"/>
        </p:nvSpPr>
        <p:spPr>
          <a:xfrm>
            <a:off x="-9150" y="5213747"/>
            <a:ext cx="8389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>
                    <a:lumMod val="65000"/>
                  </a:schemeClr>
                </a:solidFill>
              </a:rPr>
              <a:t>This presentation uses a free template provided by FPPT.com</a:t>
            </a:r>
          </a:p>
          <a:p>
            <a:r>
              <a:rPr lang="en-US" sz="1400">
                <a:solidFill>
                  <a:schemeClr val="bg1">
                    <a:lumMod val="65000"/>
                  </a:schemeClr>
                </a:solidFill>
              </a:rPr>
              <a:t>www.free-power-point-templates.com</a:t>
            </a:r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/>
          <p:cNvSpPr/>
          <p:nvPr/>
        </p:nvSpPr>
        <p:spPr>
          <a:xfrm>
            <a:off x="3808475" y="3029865"/>
            <a:ext cx="498033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600" b="1" dirty="0">
                <a:solidFill>
                  <a:srgbClr val="FF0000"/>
                </a:solidFill>
              </a:rPr>
              <a:t>Mindennapi táplálékunk </a:t>
            </a:r>
            <a:endParaRPr lang="hu-HU" sz="3600" b="1" dirty="0" smtClean="0">
              <a:solidFill>
                <a:srgbClr val="FF0000"/>
              </a:solidFill>
            </a:endParaRPr>
          </a:p>
          <a:p>
            <a:pPr algn="ctr"/>
            <a:r>
              <a:rPr lang="hu-HU" sz="3600" b="1" dirty="0" smtClean="0">
                <a:solidFill>
                  <a:srgbClr val="FF0000"/>
                </a:solidFill>
              </a:rPr>
              <a:t>a </a:t>
            </a:r>
            <a:r>
              <a:rPr lang="hu-HU" sz="3600" b="1" dirty="0">
                <a:solidFill>
                  <a:srgbClr val="FF0000"/>
                </a:solidFill>
              </a:rPr>
              <a:t>kenyér</a:t>
            </a:r>
          </a:p>
        </p:txBody>
      </p:sp>
      <p:sp>
        <p:nvSpPr>
          <p:cNvPr id="7" name="Téglalap 6"/>
          <p:cNvSpPr/>
          <p:nvPr/>
        </p:nvSpPr>
        <p:spPr>
          <a:xfrm>
            <a:off x="4419295" y="4709620"/>
            <a:ext cx="3466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Készítette: </a:t>
            </a:r>
            <a:r>
              <a:rPr lang="hu-HU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Pakayné</a:t>
            </a:r>
            <a:r>
              <a:rPr lang="hu-H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Péter Krisztina</a:t>
            </a:r>
            <a:endParaRPr lang="hu-H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2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791" y="1350110"/>
            <a:ext cx="8847740" cy="356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56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8225"/>
            <a:ext cx="9162300" cy="152705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907080" y="2279362"/>
            <a:ext cx="351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 smtClean="0">
                <a:solidFill>
                  <a:srgbClr val="FF0000"/>
                </a:solidFill>
              </a:rPr>
              <a:t>6</a:t>
            </a:r>
            <a:endParaRPr lang="hu-H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65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835" y="128470"/>
            <a:ext cx="6347953" cy="501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36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212490" y="1443835"/>
            <a:ext cx="701985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3200" b="1" dirty="0" smtClean="0">
                <a:solidFill>
                  <a:srgbClr val="FF0000"/>
                </a:solidFill>
              </a:rPr>
              <a:t>Népmonda: </a:t>
            </a:r>
            <a:r>
              <a:rPr lang="hu-HU" sz="3200" b="1" dirty="0">
                <a:solidFill>
                  <a:srgbClr val="FF0000"/>
                </a:solidFill>
              </a:rPr>
              <a:t>főnév </a:t>
            </a:r>
            <a:r>
              <a:rPr lang="hu-HU" sz="3200" b="1" dirty="0" smtClean="0">
                <a:solidFill>
                  <a:srgbClr val="FF0000"/>
                </a:solidFill>
              </a:rPr>
              <a:t> </a:t>
            </a:r>
            <a:endParaRPr lang="hu-HU" sz="3200" b="1" dirty="0">
              <a:solidFill>
                <a:srgbClr val="FF0000"/>
              </a:solidFill>
            </a:endParaRPr>
          </a:p>
          <a:p>
            <a:pPr algn="just"/>
            <a:r>
              <a:rPr lang="hu-HU" sz="3200" b="1" dirty="0">
                <a:solidFill>
                  <a:srgbClr val="FF0000"/>
                </a:solidFill>
              </a:rPr>
              <a:t>A </a:t>
            </a:r>
            <a:r>
              <a:rPr lang="hu-HU" sz="3200" b="1" dirty="0" smtClean="0">
                <a:solidFill>
                  <a:srgbClr val="FF0000"/>
                </a:solidFill>
              </a:rPr>
              <a:t>nép </a:t>
            </a:r>
            <a:r>
              <a:rPr lang="hu-HU" sz="3200" b="1" dirty="0">
                <a:solidFill>
                  <a:srgbClr val="FF0000"/>
                </a:solidFill>
              </a:rPr>
              <a:t>körében keletkezett és történelmi személyekhez v. természeti tárgyakhoz kapcsolódó, szájhagyomány útján terjedő költött, többnyire csodás elemeket is tartalmazó elbeszélés, ill. ennek műfaja.</a:t>
            </a:r>
          </a:p>
        </p:txBody>
      </p:sp>
    </p:spTree>
    <p:extLst>
      <p:ext uri="{BB962C8B-B14F-4D97-AF65-F5344CB8AC3E}">
        <p14:creationId xmlns:p14="http://schemas.microsoft.com/office/powerpoint/2010/main" val="333502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8225"/>
            <a:ext cx="9042139" cy="183246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5280" y="2757957"/>
            <a:ext cx="338443" cy="47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972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0110"/>
            <a:ext cx="9153151" cy="3121074"/>
          </a:xfrm>
          <a:prstGeom prst="rect">
            <a:avLst/>
          </a:prstGeom>
        </p:spPr>
      </p:pic>
      <p:cxnSp>
        <p:nvCxnSpPr>
          <p:cNvPr id="4" name="Egyenes összekötő 3"/>
          <p:cNvCxnSpPr/>
          <p:nvPr/>
        </p:nvCxnSpPr>
        <p:spPr>
          <a:xfrm>
            <a:off x="5182820" y="2571750"/>
            <a:ext cx="32068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gyenes összekötő 4"/>
          <p:cNvCxnSpPr/>
          <p:nvPr/>
        </p:nvCxnSpPr>
        <p:spPr>
          <a:xfrm>
            <a:off x="5182820" y="3487980"/>
            <a:ext cx="18324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/>
          <p:cNvCxnSpPr/>
          <p:nvPr/>
        </p:nvCxnSpPr>
        <p:spPr>
          <a:xfrm>
            <a:off x="754375" y="4251505"/>
            <a:ext cx="3822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3345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0110"/>
            <a:ext cx="9137074" cy="335951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500319" y="2877160"/>
            <a:ext cx="528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 smtClean="0">
                <a:solidFill>
                  <a:srgbClr val="FF0000"/>
                </a:solidFill>
              </a:rPr>
              <a:t>1.</a:t>
            </a:r>
            <a:endParaRPr lang="hu-HU" sz="3200" b="1" dirty="0">
              <a:solidFill>
                <a:srgbClr val="FF0000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480871" y="3640685"/>
            <a:ext cx="528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>
                <a:solidFill>
                  <a:srgbClr val="FF0000"/>
                </a:solidFill>
              </a:rPr>
              <a:t>2</a:t>
            </a:r>
            <a:r>
              <a:rPr lang="hu-HU" sz="3200" b="1" dirty="0" smtClean="0">
                <a:solidFill>
                  <a:srgbClr val="FF0000"/>
                </a:solidFill>
              </a:rPr>
              <a:t>.</a:t>
            </a:r>
            <a:endParaRPr lang="hu-HU" sz="3200" b="1" dirty="0">
              <a:solidFill>
                <a:srgbClr val="FF0000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480871" y="2517897"/>
            <a:ext cx="528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>
                <a:solidFill>
                  <a:srgbClr val="FF0000"/>
                </a:solidFill>
              </a:rPr>
              <a:t>3</a:t>
            </a:r>
            <a:r>
              <a:rPr lang="hu-HU" sz="3200" b="1" dirty="0" smtClean="0">
                <a:solidFill>
                  <a:srgbClr val="FF0000"/>
                </a:solidFill>
              </a:rPr>
              <a:t>.</a:t>
            </a:r>
            <a:endParaRPr lang="hu-HU" sz="3200" b="1" dirty="0">
              <a:solidFill>
                <a:srgbClr val="FF0000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500319" y="1730991"/>
            <a:ext cx="528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>
                <a:solidFill>
                  <a:srgbClr val="FF0000"/>
                </a:solidFill>
              </a:rPr>
              <a:t>4</a:t>
            </a:r>
            <a:r>
              <a:rPr lang="hu-HU" sz="3200" b="1" dirty="0" smtClean="0">
                <a:solidFill>
                  <a:srgbClr val="FF0000"/>
                </a:solidFill>
              </a:rPr>
              <a:t>.</a:t>
            </a:r>
            <a:endParaRPr lang="hu-HU" sz="3200" b="1" dirty="0">
              <a:solidFill>
                <a:srgbClr val="FF0000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484929" y="4075329"/>
            <a:ext cx="528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>
                <a:solidFill>
                  <a:srgbClr val="FF0000"/>
                </a:solidFill>
              </a:rPr>
              <a:t>5</a:t>
            </a:r>
            <a:r>
              <a:rPr lang="hu-HU" sz="3200" b="1" dirty="0" smtClean="0">
                <a:solidFill>
                  <a:srgbClr val="FF0000"/>
                </a:solidFill>
              </a:rPr>
              <a:t>.</a:t>
            </a:r>
            <a:endParaRPr lang="hu-HU" sz="3200" b="1" dirty="0">
              <a:solidFill>
                <a:srgbClr val="FF0000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500319" y="2090254"/>
            <a:ext cx="528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>
                <a:solidFill>
                  <a:srgbClr val="FF0000"/>
                </a:solidFill>
              </a:rPr>
              <a:t>6</a:t>
            </a:r>
            <a:r>
              <a:rPr lang="hu-HU" sz="3200" b="1" dirty="0" smtClean="0">
                <a:solidFill>
                  <a:srgbClr val="FF0000"/>
                </a:solidFill>
              </a:rPr>
              <a:t>.</a:t>
            </a:r>
            <a:endParaRPr lang="hu-HU" sz="3200" b="1" dirty="0">
              <a:solidFill>
                <a:srgbClr val="FF0000"/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476813" y="3281422"/>
            <a:ext cx="528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>
                <a:solidFill>
                  <a:srgbClr val="FF0000"/>
                </a:solidFill>
              </a:rPr>
              <a:t>7</a:t>
            </a:r>
            <a:r>
              <a:rPr lang="hu-HU" sz="3200" b="1" dirty="0" smtClean="0">
                <a:solidFill>
                  <a:srgbClr val="FF0000"/>
                </a:solidFill>
              </a:rPr>
              <a:t>.</a:t>
            </a:r>
            <a:endParaRPr lang="hu-H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65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960929"/>
            <a:ext cx="9144001" cy="1985166"/>
          </a:xfrm>
          <a:prstGeom prst="rect">
            <a:avLst/>
          </a:prstGeom>
        </p:spPr>
      </p:pic>
      <p:cxnSp>
        <p:nvCxnSpPr>
          <p:cNvPr id="4" name="Egyenes összekötő 3"/>
          <p:cNvCxnSpPr/>
          <p:nvPr/>
        </p:nvCxnSpPr>
        <p:spPr>
          <a:xfrm>
            <a:off x="448965" y="3640685"/>
            <a:ext cx="79406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5015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808224"/>
            <a:ext cx="9144001" cy="2290575"/>
          </a:xfrm>
          <a:prstGeom prst="rect">
            <a:avLst/>
          </a:prstGeom>
        </p:spPr>
      </p:pic>
      <p:cxnSp>
        <p:nvCxnSpPr>
          <p:cNvPr id="4" name="Egyenes összekötő 3"/>
          <p:cNvCxnSpPr/>
          <p:nvPr/>
        </p:nvCxnSpPr>
        <p:spPr>
          <a:xfrm>
            <a:off x="1365195" y="2877160"/>
            <a:ext cx="1832460" cy="6108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Egyenes összekötő 5"/>
          <p:cNvCxnSpPr/>
          <p:nvPr/>
        </p:nvCxnSpPr>
        <p:spPr>
          <a:xfrm>
            <a:off x="3503065" y="2877160"/>
            <a:ext cx="4886560" cy="6108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8"/>
          <p:cNvCxnSpPr/>
          <p:nvPr/>
        </p:nvCxnSpPr>
        <p:spPr>
          <a:xfrm flipH="1">
            <a:off x="1059785" y="2877160"/>
            <a:ext cx="4581150" cy="6108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10"/>
          <p:cNvCxnSpPr/>
          <p:nvPr/>
        </p:nvCxnSpPr>
        <p:spPr>
          <a:xfrm flipH="1">
            <a:off x="5793640" y="2877160"/>
            <a:ext cx="2137870" cy="6108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4416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ékebeli ropogós kifl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8965" y="128470"/>
            <a:ext cx="8040070" cy="452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204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4700"/>
            <a:ext cx="9144000" cy="175161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259" y="2877160"/>
            <a:ext cx="7733482" cy="2266340"/>
          </a:xfrm>
          <a:prstGeom prst="rect">
            <a:avLst/>
          </a:prstGeom>
        </p:spPr>
      </p:pic>
      <p:cxnSp>
        <p:nvCxnSpPr>
          <p:cNvPr id="3" name="Egyenes összekötő 2"/>
          <p:cNvCxnSpPr/>
          <p:nvPr/>
        </p:nvCxnSpPr>
        <p:spPr>
          <a:xfrm>
            <a:off x="1212490" y="4251505"/>
            <a:ext cx="702443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/>
          <p:cNvCxnSpPr/>
          <p:nvPr/>
        </p:nvCxnSpPr>
        <p:spPr>
          <a:xfrm>
            <a:off x="1212490" y="4709620"/>
            <a:ext cx="702443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3309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2245" y="0"/>
            <a:ext cx="574309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63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50110"/>
            <a:ext cx="9144000" cy="3054100"/>
          </a:xfrm>
          <a:prstGeom prst="rect">
            <a:avLst/>
          </a:prstGeom>
        </p:spPr>
      </p:pic>
      <p:cxnSp>
        <p:nvCxnSpPr>
          <p:cNvPr id="4" name="Egyenes összekötő 3"/>
          <p:cNvCxnSpPr/>
          <p:nvPr/>
        </p:nvCxnSpPr>
        <p:spPr>
          <a:xfrm>
            <a:off x="2434130" y="2419045"/>
            <a:ext cx="610820" cy="7635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Egyenes összekötő 5"/>
          <p:cNvCxnSpPr/>
          <p:nvPr/>
        </p:nvCxnSpPr>
        <p:spPr>
          <a:xfrm>
            <a:off x="2434130" y="3029865"/>
            <a:ext cx="610820" cy="45811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/>
          <p:cNvCxnSpPr/>
          <p:nvPr/>
        </p:nvCxnSpPr>
        <p:spPr>
          <a:xfrm flipV="1">
            <a:off x="2434130" y="2724455"/>
            <a:ext cx="610820" cy="12216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9"/>
          <p:cNvCxnSpPr/>
          <p:nvPr/>
        </p:nvCxnSpPr>
        <p:spPr>
          <a:xfrm>
            <a:off x="6862575" y="2419045"/>
            <a:ext cx="610820" cy="10689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11"/>
          <p:cNvCxnSpPr/>
          <p:nvPr/>
        </p:nvCxnSpPr>
        <p:spPr>
          <a:xfrm flipV="1">
            <a:off x="6862575" y="2724455"/>
            <a:ext cx="610820" cy="3054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14"/>
          <p:cNvCxnSpPr/>
          <p:nvPr/>
        </p:nvCxnSpPr>
        <p:spPr>
          <a:xfrm flipV="1">
            <a:off x="6709870" y="3029865"/>
            <a:ext cx="763525" cy="7635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10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0110"/>
            <a:ext cx="9175531" cy="366492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 flipH="1">
            <a:off x="1494250" y="1685737"/>
            <a:ext cx="50392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Miből készül?</a:t>
            </a:r>
            <a:endParaRPr lang="hu-HU" sz="44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 flipH="1">
            <a:off x="1494250" y="2462315"/>
            <a:ext cx="65899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Milyenek voltak az elsők?</a:t>
            </a:r>
            <a:endParaRPr lang="hu-HU" sz="44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 flipH="1">
            <a:off x="1494250" y="3264071"/>
            <a:ext cx="50392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Hol sütötték?</a:t>
            </a:r>
            <a:endParaRPr lang="hu-HU" sz="44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 flipH="1">
            <a:off x="1494250" y="4080101"/>
            <a:ext cx="82697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Kik találták ki a kelesztett tésztát?</a:t>
            </a:r>
            <a:endParaRPr lang="hu-HU" sz="44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386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350110"/>
            <a:ext cx="9144001" cy="2443280"/>
          </a:xfrm>
          <a:prstGeom prst="rect">
            <a:avLst/>
          </a:prstGeom>
        </p:spPr>
      </p:pic>
      <p:sp>
        <p:nvSpPr>
          <p:cNvPr id="3" name="Ellipszis 2"/>
          <p:cNvSpPr/>
          <p:nvPr/>
        </p:nvSpPr>
        <p:spPr>
          <a:xfrm>
            <a:off x="7320690" y="2113635"/>
            <a:ext cx="763525" cy="45811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Ellipszis 3"/>
          <p:cNvSpPr/>
          <p:nvPr/>
        </p:nvSpPr>
        <p:spPr>
          <a:xfrm>
            <a:off x="8232344" y="2558412"/>
            <a:ext cx="763525" cy="45811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Ellipszis 4"/>
          <p:cNvSpPr/>
          <p:nvPr/>
        </p:nvSpPr>
        <p:spPr>
          <a:xfrm>
            <a:off x="7320688" y="2953512"/>
            <a:ext cx="763525" cy="45811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Ellipszis 5"/>
          <p:cNvSpPr/>
          <p:nvPr/>
        </p:nvSpPr>
        <p:spPr>
          <a:xfrm>
            <a:off x="8232344" y="3282065"/>
            <a:ext cx="763525" cy="45811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61908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835" y="-21302"/>
            <a:ext cx="5169330" cy="34612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9540" y="435557"/>
            <a:ext cx="5203088" cy="465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58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543" y="1426462"/>
            <a:ext cx="9155543" cy="2595986"/>
          </a:xfrm>
          <a:prstGeom prst="rect">
            <a:avLst/>
          </a:prstGeom>
        </p:spPr>
      </p:pic>
      <p:cxnSp>
        <p:nvCxnSpPr>
          <p:cNvPr id="7" name="Egyenes összekötő 6"/>
          <p:cNvCxnSpPr/>
          <p:nvPr/>
        </p:nvCxnSpPr>
        <p:spPr>
          <a:xfrm>
            <a:off x="601670" y="2724455"/>
            <a:ext cx="29013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/>
          <p:cNvCxnSpPr/>
          <p:nvPr/>
        </p:nvCxnSpPr>
        <p:spPr>
          <a:xfrm>
            <a:off x="4877410" y="2266340"/>
            <a:ext cx="18324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9"/>
          <p:cNvCxnSpPr/>
          <p:nvPr/>
        </p:nvCxnSpPr>
        <p:spPr>
          <a:xfrm>
            <a:off x="4877410" y="3182570"/>
            <a:ext cx="35122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892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5488230" y="3793390"/>
            <a:ext cx="21893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b="1" dirty="0">
                <a:solidFill>
                  <a:srgbClr val="FF0000"/>
                </a:solidFill>
              </a:rPr>
              <a:t>magyar népmonda</a:t>
            </a:r>
          </a:p>
        </p:txBody>
      </p:sp>
      <p:sp>
        <p:nvSpPr>
          <p:cNvPr id="5" name="Téglalap 4"/>
          <p:cNvSpPr/>
          <p:nvPr/>
        </p:nvSpPr>
        <p:spPr>
          <a:xfrm>
            <a:off x="4847861" y="2877160"/>
            <a:ext cx="34700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4000" b="1" dirty="0">
                <a:solidFill>
                  <a:srgbClr val="FF0000"/>
                </a:solidFill>
              </a:rPr>
              <a:t>A kifli születése</a:t>
            </a:r>
          </a:p>
        </p:txBody>
      </p:sp>
    </p:spTree>
    <p:extLst>
      <p:ext uri="{BB962C8B-B14F-4D97-AF65-F5344CB8AC3E}">
        <p14:creationId xmlns:p14="http://schemas.microsoft.com/office/powerpoint/2010/main" val="159675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1035</TotalTime>
  <Words>81</Words>
  <Application>Microsoft Office PowerPoint</Application>
  <PresentationFormat>Diavetítés a képernyőre (16:9 oldalarány)</PresentationFormat>
  <Paragraphs>20</Paragraphs>
  <Slides>19</Slides>
  <Notes>1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19</vt:i4>
      </vt:variant>
    </vt:vector>
  </HeadingPairs>
  <TitlesOfParts>
    <vt:vector size="23" baseType="lpstr">
      <vt:lpstr>Arial</vt:lpstr>
      <vt:lpstr>Calibri</vt:lpstr>
      <vt:lpstr>Magyar Script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</dc:creator>
  <cp:lastModifiedBy>Erika Viktória Németh</cp:lastModifiedBy>
  <cp:revision>143</cp:revision>
  <dcterms:created xsi:type="dcterms:W3CDTF">2013-08-21T19:17:07Z</dcterms:created>
  <dcterms:modified xsi:type="dcterms:W3CDTF">2024-04-29T07:53:12Z</dcterms:modified>
</cp:coreProperties>
</file>