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4/29/2024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4/29/2024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ép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4/29/2024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4/29/2024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4/29/2024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4/29/2024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509A250-FF31-4206-8172-F9D3106AACB1}" type="datetimeFigureOut">
              <a:rPr lang="en-US" dirty="0"/>
              <a:t>4/29/2024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7.png"/><Relationship Id="rId4" Type="http://schemas.openxmlformats.org/officeDocument/2006/relationships/hyperlink" Target="https://www.youtube.com/watch?v=2MMbv-QET_0&amp;t=11s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search?client=firefox-b-d&amp;sxsrf=AB5stBhMw8QPCjtcIXcOwncE_PMGdy8yUA:1690887794046&amp;q=%C3%89rmih%C3%A1lyfalva&amp;si=ACFMAn_Gd9OM2CPb2aZmeZqmDNcQe6dffWLqUS3eIZkPr91_p1mBCVhgSZNH2kOSmFAzeHB4PNeiY_HWK78QKxGRJpSQAhTiMd1gWl7tkCx6RjgPYthWLWBl13Q8UJnzXYJjyNrVwKXJJbjdAOntsmPOPgHhj-6A9ycYrAfW4-OSARxiR8-i-F47qUiy89dvosbuP9DZ7ly-G5B9AIPwxG-hqr-rbz0naQ%3D%3D&amp;sa=X&amp;ved=2ahUKEwjEtMbyp7uAAxWDgf0HHc-eDMQQmxMoAHoECB4QAg" TargetMode="External"/><Relationship Id="rId2" Type="http://schemas.openxmlformats.org/officeDocument/2006/relationships/hyperlink" Target="https://hu.wikipedia.org/wiki/Zelk_Zolt%C3%A1n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hyperlink" Target="https://www.google.com/search?client=firefox-b-d&amp;sxsrf=AB5stBhMw8QPCjtcIXcOwncE_PMGdy8yUA:1690887794046&amp;q=Budapest&amp;si=ACFMAn86XkhxzOC35jo3k1ec_mUa4PwHgnEtN6tbGWMWaJ9RAiG-0DFrnTD5cY0m75qu23KD9VF7EvbnQDT4e8DeFz1m28gXEee7Qf1kJ02J19eXDcB_CADE7VkLWA63R7mpDtQFokNq0-LPNqOr7tG28fXWIVEjm_O4QVZl2tMozJe37Axbdil-CAPZlSHbiWCKicD_j61T&amp;sa=X&amp;ved=2ahUKEwjEtMbyp7uAAxWDgf0HHc-eDMQQmxMoAHoECBwQA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1815996" y="3860351"/>
            <a:ext cx="20441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800" b="1" dirty="0">
                <a:solidFill>
                  <a:srgbClr val="FF0000"/>
                </a:solidFill>
              </a:rPr>
              <a:t>Zelk Zoltán</a:t>
            </a:r>
          </a:p>
        </p:txBody>
      </p:sp>
      <p:sp>
        <p:nvSpPr>
          <p:cNvPr id="4" name="Téglalap 3"/>
          <p:cNvSpPr/>
          <p:nvPr/>
        </p:nvSpPr>
        <p:spPr>
          <a:xfrm>
            <a:off x="326005" y="6276292"/>
            <a:ext cx="3927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Készítette: </a:t>
            </a:r>
            <a:r>
              <a:rPr lang="hu-HU" b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Pakayné</a:t>
            </a:r>
            <a:r>
              <a:rPr lang="hu-HU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Péter Krisztina</a:t>
            </a:r>
            <a:endParaRPr lang="hu-HU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1422458" y="2252932"/>
            <a:ext cx="28312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5400" b="1" dirty="0">
                <a:solidFill>
                  <a:srgbClr val="FF0000"/>
                </a:solidFill>
              </a:rPr>
              <a:t>Hét nap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9444" y="2252932"/>
            <a:ext cx="4803563" cy="340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979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21546" cy="3329588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49516"/>
            <a:ext cx="12192000" cy="1459882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 flipH="1">
            <a:off x="2346156" y="471638"/>
            <a:ext cx="83282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400" b="1" dirty="0">
                <a:solidFill>
                  <a:srgbClr val="FF0000"/>
                </a:solidFill>
                <a:latin typeface="Magyar Script" panose="030B04020602050B0404" pitchFamily="66" charset="0"/>
              </a:rPr>
              <a:t>a</a:t>
            </a:r>
            <a:r>
              <a:rPr lang="hu-HU" sz="5400" b="1" dirty="0" smtClean="0">
                <a:solidFill>
                  <a:srgbClr val="FF0000"/>
                </a:solidFill>
                <a:latin typeface="Magyar Script" panose="030B04020602050B0404" pitchFamily="66" charset="0"/>
              </a:rPr>
              <a:t> világvégén is túl egy rét</a:t>
            </a:r>
            <a:endParaRPr lang="hu-HU" sz="5400" b="1" dirty="0">
              <a:solidFill>
                <a:srgbClr val="FF0000"/>
              </a:solidFill>
              <a:latin typeface="Magyar Script" panose="030B04020602050B0404" pitchFamily="66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 flipH="1">
            <a:off x="2346156" y="1133359"/>
            <a:ext cx="31594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400" b="1" dirty="0">
                <a:solidFill>
                  <a:srgbClr val="FF0000"/>
                </a:solidFill>
                <a:latin typeface="Magyar Script" panose="030B04020602050B0404" pitchFamily="66" charset="0"/>
              </a:rPr>
              <a:t>e</a:t>
            </a:r>
            <a:r>
              <a:rPr lang="hu-HU" sz="5400" b="1" dirty="0" smtClean="0">
                <a:solidFill>
                  <a:srgbClr val="FF0000"/>
                </a:solidFill>
                <a:latin typeface="Magyar Script" panose="030B04020602050B0404" pitchFamily="66" charset="0"/>
              </a:rPr>
              <a:t>gyik este</a:t>
            </a:r>
            <a:endParaRPr lang="hu-HU" sz="5400" b="1" dirty="0">
              <a:solidFill>
                <a:srgbClr val="FF0000"/>
              </a:solidFill>
              <a:latin typeface="Magyar Script" panose="030B04020602050B0404" pitchFamily="66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 flipH="1">
            <a:off x="2346156" y="1795079"/>
            <a:ext cx="96469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400" b="1" dirty="0" smtClean="0">
                <a:solidFill>
                  <a:srgbClr val="FF0000"/>
                </a:solidFill>
                <a:latin typeface="Magyar Script" panose="030B04020602050B0404" pitchFamily="66" charset="0"/>
              </a:rPr>
              <a:t>Nap, Hold, csillagok, Vasárnap,</a:t>
            </a:r>
            <a:endParaRPr lang="hu-HU" sz="5400" b="1" dirty="0">
              <a:solidFill>
                <a:srgbClr val="FF0000"/>
              </a:solidFill>
              <a:latin typeface="Magyar Script" panose="030B04020602050B0404" pitchFamily="66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 flipH="1">
            <a:off x="640879" y="2498591"/>
            <a:ext cx="11977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800" b="1" dirty="0" smtClean="0">
                <a:solidFill>
                  <a:srgbClr val="FF0000"/>
                </a:solidFill>
                <a:latin typeface="Magyar Script" panose="030B04020602050B0404" pitchFamily="66" charset="0"/>
              </a:rPr>
              <a:t>Hétfő, Kedd, Szerda, Csütörtök, Péntek, Szombat</a:t>
            </a:r>
            <a:endParaRPr lang="hu-HU" sz="4800" b="1" dirty="0">
              <a:solidFill>
                <a:srgbClr val="FF0000"/>
              </a:solidFill>
              <a:latin typeface="Magyar Script" panose="030B04020602050B0404" pitchFamily="66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 flipH="1">
            <a:off x="535002" y="4578401"/>
            <a:ext cx="11686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800" b="1" dirty="0" smtClean="0">
                <a:solidFill>
                  <a:srgbClr val="FF0000"/>
                </a:solidFill>
                <a:latin typeface="Magyar Script" panose="030B04020602050B0404" pitchFamily="66" charset="0"/>
              </a:rPr>
              <a:t>Csak hevertek a fűben, játszadozni sem akartak.</a:t>
            </a:r>
            <a:endParaRPr lang="hu-HU" sz="4800" b="1" dirty="0">
              <a:solidFill>
                <a:srgbClr val="FF0000"/>
              </a:solidFill>
              <a:latin typeface="Magyar Script" panose="030B04020602050B04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2590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3114"/>
            <a:ext cx="12210228" cy="5085298"/>
          </a:xfrm>
          <a:prstGeom prst="rect">
            <a:avLst/>
          </a:prstGeom>
        </p:spPr>
      </p:pic>
      <p:cxnSp>
        <p:nvCxnSpPr>
          <p:cNvPr id="4" name="Egyenes összekötő 3"/>
          <p:cNvCxnSpPr/>
          <p:nvPr/>
        </p:nvCxnSpPr>
        <p:spPr>
          <a:xfrm>
            <a:off x="8527983" y="2030931"/>
            <a:ext cx="1068404" cy="96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Egyenes összekötő 4"/>
          <p:cNvCxnSpPr/>
          <p:nvPr/>
        </p:nvCxnSpPr>
        <p:spPr>
          <a:xfrm>
            <a:off x="3848500" y="2626094"/>
            <a:ext cx="521369" cy="1122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6"/>
          <p:cNvCxnSpPr/>
          <p:nvPr/>
        </p:nvCxnSpPr>
        <p:spPr>
          <a:xfrm>
            <a:off x="4002505" y="3270986"/>
            <a:ext cx="598371" cy="160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8"/>
          <p:cNvCxnSpPr/>
          <p:nvPr/>
        </p:nvCxnSpPr>
        <p:spPr>
          <a:xfrm>
            <a:off x="4185385" y="3896628"/>
            <a:ext cx="1068404" cy="96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9"/>
          <p:cNvCxnSpPr/>
          <p:nvPr/>
        </p:nvCxnSpPr>
        <p:spPr>
          <a:xfrm>
            <a:off x="2491339" y="4522270"/>
            <a:ext cx="829377" cy="112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gyenes összekötő 12"/>
          <p:cNvCxnSpPr/>
          <p:nvPr/>
        </p:nvCxnSpPr>
        <p:spPr>
          <a:xfrm>
            <a:off x="4965031" y="5128662"/>
            <a:ext cx="1801529" cy="160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gyenes összekötő 14"/>
          <p:cNvCxnSpPr/>
          <p:nvPr/>
        </p:nvCxnSpPr>
        <p:spPr>
          <a:xfrm>
            <a:off x="4531894" y="5754304"/>
            <a:ext cx="1068404" cy="96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92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013" y="0"/>
            <a:ext cx="10539663" cy="4638816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013" y="5146508"/>
            <a:ext cx="10539663" cy="965534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1453414" y="3320716"/>
            <a:ext cx="789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 smtClean="0">
                <a:solidFill>
                  <a:srgbClr val="FF0000"/>
                </a:solidFill>
              </a:rPr>
              <a:t>1.</a:t>
            </a:r>
            <a:endParaRPr lang="hu-HU" sz="3200" b="1" dirty="0">
              <a:solidFill>
                <a:srgbClr val="FF0000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1463039" y="1596190"/>
            <a:ext cx="789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>
                <a:solidFill>
                  <a:srgbClr val="FF0000"/>
                </a:solidFill>
              </a:rPr>
              <a:t>2</a:t>
            </a:r>
            <a:r>
              <a:rPr lang="hu-HU" sz="3200" b="1" dirty="0" smtClean="0">
                <a:solidFill>
                  <a:srgbClr val="FF0000"/>
                </a:solidFill>
              </a:rPr>
              <a:t>.</a:t>
            </a:r>
            <a:endParaRPr lang="hu-HU" sz="3200" b="1" dirty="0">
              <a:solidFill>
                <a:srgbClr val="FF0000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1463039" y="2735941"/>
            <a:ext cx="789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>
                <a:solidFill>
                  <a:srgbClr val="FF0000"/>
                </a:solidFill>
              </a:rPr>
              <a:t>3</a:t>
            </a:r>
            <a:r>
              <a:rPr lang="hu-HU" sz="3200" b="1" dirty="0" smtClean="0">
                <a:solidFill>
                  <a:srgbClr val="FF0000"/>
                </a:solidFill>
              </a:rPr>
              <a:t>.</a:t>
            </a:r>
            <a:endParaRPr lang="hu-HU" sz="3200" b="1" dirty="0">
              <a:solidFill>
                <a:srgbClr val="FF0000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1453414" y="456439"/>
            <a:ext cx="789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>
                <a:solidFill>
                  <a:srgbClr val="FF0000"/>
                </a:solidFill>
              </a:rPr>
              <a:t>4</a:t>
            </a:r>
            <a:r>
              <a:rPr lang="hu-HU" sz="3200" b="1" dirty="0" smtClean="0">
                <a:solidFill>
                  <a:srgbClr val="FF0000"/>
                </a:solidFill>
              </a:rPr>
              <a:t>.</a:t>
            </a:r>
            <a:endParaRPr lang="hu-HU" sz="3200" b="1" dirty="0">
              <a:solidFill>
                <a:srgbClr val="FF0000"/>
              </a:solidFill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1453414" y="1011415"/>
            <a:ext cx="789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>
                <a:solidFill>
                  <a:srgbClr val="FF0000"/>
                </a:solidFill>
              </a:rPr>
              <a:t>5</a:t>
            </a:r>
            <a:r>
              <a:rPr lang="hu-HU" sz="3200" b="1" dirty="0" smtClean="0">
                <a:solidFill>
                  <a:srgbClr val="FF0000"/>
                </a:solidFill>
              </a:rPr>
              <a:t>.</a:t>
            </a:r>
            <a:endParaRPr lang="hu-HU" sz="3200" b="1" dirty="0">
              <a:solidFill>
                <a:srgbClr val="FF0000"/>
              </a:solidFill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1453414" y="3875692"/>
            <a:ext cx="789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>
                <a:solidFill>
                  <a:srgbClr val="FF0000"/>
                </a:solidFill>
              </a:rPr>
              <a:t>6</a:t>
            </a:r>
            <a:r>
              <a:rPr lang="hu-HU" sz="3200" b="1" dirty="0" smtClean="0">
                <a:solidFill>
                  <a:srgbClr val="FF0000"/>
                </a:solidFill>
              </a:rPr>
              <a:t>.</a:t>
            </a:r>
            <a:endParaRPr lang="hu-HU" sz="3200" b="1" dirty="0">
              <a:solidFill>
                <a:srgbClr val="FF0000"/>
              </a:solidFill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1453414" y="2142424"/>
            <a:ext cx="789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>
                <a:solidFill>
                  <a:srgbClr val="FF0000"/>
                </a:solidFill>
              </a:rPr>
              <a:t>7</a:t>
            </a:r>
            <a:r>
              <a:rPr lang="hu-HU" sz="3200" b="1" dirty="0" smtClean="0">
                <a:solidFill>
                  <a:srgbClr val="FF0000"/>
                </a:solidFill>
              </a:rPr>
              <a:t>.</a:t>
            </a:r>
            <a:endParaRPr lang="hu-HU" sz="3200" b="1" dirty="0">
              <a:solidFill>
                <a:srgbClr val="FF0000"/>
              </a:solidFill>
            </a:endParaRPr>
          </a:p>
        </p:txBody>
      </p:sp>
      <p:cxnSp>
        <p:nvCxnSpPr>
          <p:cNvPr id="12" name="Egyenes összekötő 11"/>
          <p:cNvCxnSpPr>
            <a:stCxn id="5" idx="0"/>
          </p:cNvCxnSpPr>
          <p:nvPr/>
        </p:nvCxnSpPr>
        <p:spPr>
          <a:xfrm>
            <a:off x="1857675" y="1596190"/>
            <a:ext cx="72189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0014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3294"/>
            <a:ext cx="12166378" cy="3420579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933650" y="3734603"/>
            <a:ext cx="789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 smtClean="0">
                <a:solidFill>
                  <a:srgbClr val="FF0000"/>
                </a:solidFill>
              </a:rPr>
              <a:t>1.</a:t>
            </a:r>
            <a:endParaRPr lang="hu-HU" sz="3200" b="1" dirty="0">
              <a:solidFill>
                <a:srgbClr val="FF0000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8383604" y="3149828"/>
            <a:ext cx="789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>
                <a:solidFill>
                  <a:srgbClr val="FF0000"/>
                </a:solidFill>
              </a:rPr>
              <a:t>2</a:t>
            </a:r>
            <a:r>
              <a:rPr lang="hu-HU" sz="3200" b="1" dirty="0" smtClean="0">
                <a:solidFill>
                  <a:srgbClr val="FF0000"/>
                </a:solidFill>
              </a:rPr>
              <a:t>.</a:t>
            </a:r>
            <a:endParaRPr lang="hu-HU" sz="3200" b="1" dirty="0">
              <a:solidFill>
                <a:srgbClr val="FF0000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933650" y="1834173"/>
            <a:ext cx="789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>
                <a:solidFill>
                  <a:srgbClr val="FF0000"/>
                </a:solidFill>
              </a:rPr>
              <a:t>3</a:t>
            </a:r>
            <a:r>
              <a:rPr lang="hu-HU" sz="3200" b="1" dirty="0" smtClean="0">
                <a:solidFill>
                  <a:srgbClr val="FF0000"/>
                </a:solidFill>
              </a:rPr>
              <a:t>.</a:t>
            </a:r>
            <a:endParaRPr lang="hu-HU" sz="3200" b="1" dirty="0">
              <a:solidFill>
                <a:srgbClr val="FF0000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4494997" y="3149827"/>
            <a:ext cx="789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>
                <a:solidFill>
                  <a:srgbClr val="FF0000"/>
                </a:solidFill>
              </a:rPr>
              <a:t>4</a:t>
            </a:r>
            <a:r>
              <a:rPr lang="hu-HU" sz="3200" b="1" dirty="0" smtClean="0">
                <a:solidFill>
                  <a:srgbClr val="FF0000"/>
                </a:solidFill>
              </a:rPr>
              <a:t>.</a:t>
            </a:r>
            <a:endParaRPr lang="hu-HU" sz="3200" b="1" dirty="0">
              <a:solidFill>
                <a:srgbClr val="FF0000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8383604" y="3734602"/>
            <a:ext cx="789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>
                <a:solidFill>
                  <a:srgbClr val="FF0000"/>
                </a:solidFill>
              </a:rPr>
              <a:t>5</a:t>
            </a:r>
            <a:r>
              <a:rPr lang="hu-HU" sz="3200" b="1" dirty="0" smtClean="0">
                <a:solidFill>
                  <a:srgbClr val="FF0000"/>
                </a:solidFill>
              </a:rPr>
              <a:t>.</a:t>
            </a:r>
            <a:endParaRPr lang="hu-HU" sz="3200" b="1" dirty="0">
              <a:solidFill>
                <a:srgbClr val="FF0000"/>
              </a:solidFill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933650" y="3070459"/>
            <a:ext cx="789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>
                <a:solidFill>
                  <a:srgbClr val="FF0000"/>
                </a:solidFill>
              </a:rPr>
              <a:t>6</a:t>
            </a:r>
            <a:r>
              <a:rPr lang="hu-HU" sz="3200" b="1" dirty="0" smtClean="0">
                <a:solidFill>
                  <a:srgbClr val="FF0000"/>
                </a:solidFill>
              </a:rPr>
              <a:t>.</a:t>
            </a:r>
            <a:endParaRPr lang="hu-HU" sz="3200" b="1" dirty="0">
              <a:solidFill>
                <a:srgbClr val="FF0000"/>
              </a:solidFill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4494997" y="3734602"/>
            <a:ext cx="789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>
                <a:solidFill>
                  <a:srgbClr val="FF0000"/>
                </a:solidFill>
              </a:rPr>
              <a:t>7</a:t>
            </a:r>
            <a:r>
              <a:rPr lang="hu-HU" sz="3200" b="1" dirty="0" smtClean="0">
                <a:solidFill>
                  <a:srgbClr val="FF0000"/>
                </a:solidFill>
              </a:rPr>
              <a:t>.</a:t>
            </a:r>
            <a:endParaRPr lang="hu-HU" sz="3200" b="1" dirty="0">
              <a:solidFill>
                <a:srgbClr val="FF0000"/>
              </a:solidFill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4494997" y="1834172"/>
            <a:ext cx="789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>
                <a:solidFill>
                  <a:srgbClr val="FF0000"/>
                </a:solidFill>
              </a:rPr>
              <a:t>8</a:t>
            </a:r>
            <a:r>
              <a:rPr lang="hu-HU" sz="3200" b="1" dirty="0" smtClean="0">
                <a:solidFill>
                  <a:srgbClr val="FF0000"/>
                </a:solidFill>
              </a:rPr>
              <a:t>.</a:t>
            </a:r>
            <a:endParaRPr lang="hu-HU" sz="3200" b="1" dirty="0">
              <a:solidFill>
                <a:srgbClr val="FF0000"/>
              </a:solidFill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4494997" y="2418947"/>
            <a:ext cx="789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>
                <a:solidFill>
                  <a:srgbClr val="FF0000"/>
                </a:solidFill>
              </a:rPr>
              <a:t>9</a:t>
            </a:r>
            <a:r>
              <a:rPr lang="hu-HU" sz="3200" b="1" dirty="0" smtClean="0">
                <a:solidFill>
                  <a:srgbClr val="FF0000"/>
                </a:solidFill>
              </a:rPr>
              <a:t>.</a:t>
            </a:r>
            <a:endParaRPr lang="hu-HU" sz="3200" b="1" dirty="0">
              <a:solidFill>
                <a:srgbClr val="FF0000"/>
              </a:solidFill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8239225" y="2418946"/>
            <a:ext cx="789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 smtClean="0">
                <a:solidFill>
                  <a:srgbClr val="FF0000"/>
                </a:solidFill>
              </a:rPr>
              <a:t>10.</a:t>
            </a:r>
            <a:endParaRPr lang="hu-HU" sz="3200" b="1" dirty="0">
              <a:solidFill>
                <a:srgbClr val="FF0000"/>
              </a:solidFill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8239225" y="1834170"/>
            <a:ext cx="789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 smtClean="0">
                <a:solidFill>
                  <a:srgbClr val="FF0000"/>
                </a:solidFill>
              </a:rPr>
              <a:t>11.</a:t>
            </a:r>
            <a:endParaRPr lang="hu-HU" sz="3200" b="1" dirty="0">
              <a:solidFill>
                <a:srgbClr val="FF0000"/>
              </a:solidFill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808520" y="2485684"/>
            <a:ext cx="789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 smtClean="0">
                <a:solidFill>
                  <a:srgbClr val="FF0000"/>
                </a:solidFill>
              </a:rPr>
              <a:t>12.</a:t>
            </a:r>
            <a:endParaRPr lang="hu-H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630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7422"/>
            <a:ext cx="12220754" cy="5434363"/>
          </a:xfrm>
          <a:prstGeom prst="rect">
            <a:avLst/>
          </a:prstGeom>
        </p:spPr>
      </p:pic>
      <p:cxnSp>
        <p:nvCxnSpPr>
          <p:cNvPr id="4" name="Egyenes összekötő 3"/>
          <p:cNvCxnSpPr/>
          <p:nvPr/>
        </p:nvCxnSpPr>
        <p:spPr>
          <a:xfrm flipH="1">
            <a:off x="2569945" y="1347537"/>
            <a:ext cx="1549668" cy="192505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Egyenes összekötő 5"/>
          <p:cNvCxnSpPr/>
          <p:nvPr/>
        </p:nvCxnSpPr>
        <p:spPr>
          <a:xfrm flipH="1">
            <a:off x="2569945" y="1828800"/>
            <a:ext cx="1549668" cy="60639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7"/>
          <p:cNvCxnSpPr/>
          <p:nvPr/>
        </p:nvCxnSpPr>
        <p:spPr>
          <a:xfrm flipH="1">
            <a:off x="2569945" y="2310063"/>
            <a:ext cx="1549668" cy="96252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9"/>
          <p:cNvCxnSpPr/>
          <p:nvPr/>
        </p:nvCxnSpPr>
        <p:spPr>
          <a:xfrm flipH="1" flipV="1">
            <a:off x="2569945" y="1520792"/>
            <a:ext cx="1549668" cy="127053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gyenes összekötő 11"/>
          <p:cNvCxnSpPr/>
          <p:nvPr/>
        </p:nvCxnSpPr>
        <p:spPr>
          <a:xfrm flipH="1" flipV="1">
            <a:off x="2569945" y="1520792"/>
            <a:ext cx="1549668" cy="16238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gyenes összekötő 13"/>
          <p:cNvCxnSpPr/>
          <p:nvPr/>
        </p:nvCxnSpPr>
        <p:spPr>
          <a:xfrm flipH="1">
            <a:off x="2569945" y="3696101"/>
            <a:ext cx="1549668" cy="174217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gyenes összekötő 15"/>
          <p:cNvCxnSpPr/>
          <p:nvPr/>
        </p:nvCxnSpPr>
        <p:spPr>
          <a:xfrm flipH="1" flipV="1">
            <a:off x="2569945" y="2435192"/>
            <a:ext cx="1549668" cy="175751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gyenes összekötő 17"/>
          <p:cNvCxnSpPr/>
          <p:nvPr/>
        </p:nvCxnSpPr>
        <p:spPr>
          <a:xfrm flipH="1" flipV="1">
            <a:off x="2569945" y="2435192"/>
            <a:ext cx="1549668" cy="220418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gyenes összekötő 19"/>
          <p:cNvCxnSpPr/>
          <p:nvPr/>
        </p:nvCxnSpPr>
        <p:spPr>
          <a:xfrm flipH="1">
            <a:off x="2569945" y="5082139"/>
            <a:ext cx="1549668" cy="35613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gyenes összekötő 21"/>
          <p:cNvCxnSpPr/>
          <p:nvPr/>
        </p:nvCxnSpPr>
        <p:spPr>
          <a:xfrm flipH="1" flipV="1">
            <a:off x="2569945" y="4283242"/>
            <a:ext cx="1549668" cy="128016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6282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7526" y="1"/>
            <a:ext cx="9304386" cy="5332396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7525" y="5785735"/>
            <a:ext cx="9237009" cy="845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764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865120" y="6407300"/>
            <a:ext cx="71644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>
                <a:hlinkClick r:id="rId4"/>
              </a:rPr>
              <a:t>https://www.youtube.com/watch?v=2MMbv-QET_0&amp;t=11s</a:t>
            </a:r>
            <a:endParaRPr lang="hu-HU" dirty="0"/>
          </a:p>
        </p:txBody>
      </p:sp>
      <p:pic>
        <p:nvPicPr>
          <p:cNvPr id="3" name="Karaván együttes： Napok (gyerekdal, rajzfilm gyerekeknek) ｜ MESE T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3809" y="115503"/>
            <a:ext cx="10626290" cy="597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522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3259756" y="4861900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hu-HU" b="1" dirty="0">
                <a:solidFill>
                  <a:srgbClr val="FF0000"/>
                </a:solidFill>
              </a:rPr>
              <a:t>Zelk Zoltán Baumgarten-, József Attila- és Kossuth-díjas magyar költő, prózaíró, 2012-től a Digitális Irodalmi Akadémia posztumusz tagja. </a:t>
            </a:r>
            <a:r>
              <a:rPr lang="hu-HU" b="1" dirty="0" err="1">
                <a:solidFill>
                  <a:srgbClr val="FF0000"/>
                </a:solidFill>
                <a:hlinkClick r:id="rId2"/>
              </a:rPr>
              <a:t>Wikipédia</a:t>
            </a:r>
            <a:endParaRPr lang="hu-HU" b="1" dirty="0">
              <a:solidFill>
                <a:srgbClr val="FF0000"/>
              </a:solidFill>
            </a:endParaRPr>
          </a:p>
          <a:p>
            <a:pPr algn="just"/>
            <a:r>
              <a:rPr lang="hu-HU" b="1" dirty="0">
                <a:solidFill>
                  <a:srgbClr val="FF0000"/>
                </a:solidFill>
              </a:rPr>
              <a:t>Született: 1906. december 18., </a:t>
            </a:r>
            <a:r>
              <a:rPr lang="hu-HU" b="1" dirty="0" err="1">
                <a:solidFill>
                  <a:srgbClr val="FF0000"/>
                </a:solidFill>
                <a:hlinkClick r:id="rId3"/>
              </a:rPr>
              <a:t>Érmihályfalva</a:t>
            </a:r>
            <a:r>
              <a:rPr lang="hu-HU" b="1" dirty="0">
                <a:solidFill>
                  <a:srgbClr val="FF0000"/>
                </a:solidFill>
                <a:hlinkClick r:id="rId3"/>
              </a:rPr>
              <a:t>, Románia</a:t>
            </a:r>
            <a:endParaRPr lang="hu-HU" b="1" dirty="0">
              <a:solidFill>
                <a:srgbClr val="FF0000"/>
              </a:solidFill>
            </a:endParaRPr>
          </a:p>
          <a:p>
            <a:pPr algn="just"/>
            <a:r>
              <a:rPr lang="hu-HU" b="1" dirty="0">
                <a:solidFill>
                  <a:srgbClr val="FF0000"/>
                </a:solidFill>
              </a:rPr>
              <a:t>Meghalt: 1981. április 23., </a:t>
            </a:r>
            <a:r>
              <a:rPr lang="hu-HU" b="1" dirty="0">
                <a:solidFill>
                  <a:srgbClr val="FF0000"/>
                </a:solidFill>
                <a:hlinkClick r:id="rId4"/>
              </a:rPr>
              <a:t>Budapest</a:t>
            </a:r>
            <a:endParaRPr lang="hu-HU" b="1" dirty="0">
              <a:solidFill>
                <a:srgbClr val="FF0000"/>
              </a:solidFill>
              <a:effectLst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611" y="373578"/>
            <a:ext cx="2921969" cy="4174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497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3673572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266" y="3837822"/>
            <a:ext cx="10414223" cy="2649605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5678905" y="4629752"/>
            <a:ext cx="2252312" cy="53287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Téglalap 4"/>
          <p:cNvSpPr/>
          <p:nvPr/>
        </p:nvSpPr>
        <p:spPr>
          <a:xfrm>
            <a:off x="3646371" y="5166727"/>
            <a:ext cx="1301014" cy="53287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Téglalap 5"/>
          <p:cNvSpPr/>
          <p:nvPr/>
        </p:nvSpPr>
        <p:spPr>
          <a:xfrm>
            <a:off x="3633537" y="5827077"/>
            <a:ext cx="2892392" cy="53287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53024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37926" cy="3503596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62" y="4164303"/>
            <a:ext cx="11009890" cy="1141047"/>
          </a:xfrm>
          <a:prstGeom prst="rect">
            <a:avLst/>
          </a:prstGeom>
        </p:spPr>
      </p:pic>
      <p:cxnSp>
        <p:nvCxnSpPr>
          <p:cNvPr id="5" name="Egyenes összekötő 4"/>
          <p:cNvCxnSpPr/>
          <p:nvPr/>
        </p:nvCxnSpPr>
        <p:spPr>
          <a:xfrm>
            <a:off x="1363429" y="1270535"/>
            <a:ext cx="908133" cy="192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Egyenes összekötő 5"/>
          <p:cNvCxnSpPr/>
          <p:nvPr/>
        </p:nvCxnSpPr>
        <p:spPr>
          <a:xfrm>
            <a:off x="5770196" y="1499937"/>
            <a:ext cx="1371749" cy="160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7"/>
          <p:cNvCxnSpPr/>
          <p:nvPr/>
        </p:nvCxnSpPr>
        <p:spPr>
          <a:xfrm>
            <a:off x="10273215" y="1268931"/>
            <a:ext cx="1026844" cy="112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10"/>
          <p:cNvCxnSpPr/>
          <p:nvPr/>
        </p:nvCxnSpPr>
        <p:spPr>
          <a:xfrm>
            <a:off x="1621707" y="1751798"/>
            <a:ext cx="908133" cy="192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gyenes összekötő 11"/>
          <p:cNvCxnSpPr/>
          <p:nvPr/>
        </p:nvCxnSpPr>
        <p:spPr>
          <a:xfrm>
            <a:off x="3335004" y="1761423"/>
            <a:ext cx="908133" cy="192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gyenes összekötő 12"/>
          <p:cNvCxnSpPr/>
          <p:nvPr/>
        </p:nvCxnSpPr>
        <p:spPr>
          <a:xfrm>
            <a:off x="5009800" y="2058203"/>
            <a:ext cx="1535379" cy="160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gyenes összekötő 14"/>
          <p:cNvCxnSpPr/>
          <p:nvPr/>
        </p:nvCxnSpPr>
        <p:spPr>
          <a:xfrm>
            <a:off x="10188191" y="2144829"/>
            <a:ext cx="908133" cy="192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gyenes összekötő 15"/>
          <p:cNvCxnSpPr/>
          <p:nvPr/>
        </p:nvCxnSpPr>
        <p:spPr>
          <a:xfrm>
            <a:off x="3075121" y="2462463"/>
            <a:ext cx="908133" cy="192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gyenes összekötő 16"/>
          <p:cNvCxnSpPr/>
          <p:nvPr/>
        </p:nvCxnSpPr>
        <p:spPr>
          <a:xfrm flipV="1">
            <a:off x="5515777" y="2616468"/>
            <a:ext cx="1125655" cy="2922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gyenes összekötő 18"/>
          <p:cNvCxnSpPr/>
          <p:nvPr/>
        </p:nvCxnSpPr>
        <p:spPr>
          <a:xfrm flipV="1">
            <a:off x="7141945" y="2472088"/>
            <a:ext cx="1905802" cy="96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gyenes összekötő 20"/>
          <p:cNvCxnSpPr/>
          <p:nvPr/>
        </p:nvCxnSpPr>
        <p:spPr>
          <a:xfrm>
            <a:off x="10391926" y="2692217"/>
            <a:ext cx="908133" cy="192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gyenes összekötő 21"/>
          <p:cNvCxnSpPr/>
          <p:nvPr/>
        </p:nvCxnSpPr>
        <p:spPr>
          <a:xfrm>
            <a:off x="3238751" y="3039177"/>
            <a:ext cx="1771049" cy="312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gyenes összekötő 23"/>
          <p:cNvCxnSpPr/>
          <p:nvPr/>
        </p:nvCxnSpPr>
        <p:spPr>
          <a:xfrm>
            <a:off x="8378642" y="2963779"/>
            <a:ext cx="1894573" cy="192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gyenes összekötő 26"/>
          <p:cNvCxnSpPr/>
          <p:nvPr/>
        </p:nvCxnSpPr>
        <p:spPr>
          <a:xfrm flipV="1">
            <a:off x="6179419" y="5062888"/>
            <a:ext cx="5197642" cy="3850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3193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791" y="387266"/>
            <a:ext cx="11397990" cy="582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611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505" y="165182"/>
            <a:ext cx="9024557" cy="652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02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252" y="100764"/>
            <a:ext cx="9404672" cy="655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742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esehintó - November 29. - Hét na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4836" y="72824"/>
            <a:ext cx="10861476" cy="610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313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975" y="0"/>
            <a:ext cx="8065371" cy="108194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723" y="1419124"/>
            <a:ext cx="11302564" cy="5222307"/>
          </a:xfrm>
          <a:prstGeom prst="rect">
            <a:avLst/>
          </a:prstGeom>
        </p:spPr>
      </p:pic>
      <p:sp>
        <p:nvSpPr>
          <p:cNvPr id="2" name="Téglalap 1"/>
          <p:cNvSpPr/>
          <p:nvPr/>
        </p:nvSpPr>
        <p:spPr>
          <a:xfrm>
            <a:off x="712269" y="2233061"/>
            <a:ext cx="10722544" cy="231968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36581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51</TotalTime>
  <Words>126</Words>
  <Application>Microsoft Office PowerPoint</Application>
  <PresentationFormat>Szélesvásznú</PresentationFormat>
  <Paragraphs>31</Paragraphs>
  <Slides>16</Slides>
  <Notes>0</Notes>
  <HiddenSlides>0</HiddenSlides>
  <MMClips>2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16</vt:i4>
      </vt:variant>
    </vt:vector>
  </HeadingPairs>
  <TitlesOfParts>
    <vt:vector size="21" baseType="lpstr">
      <vt:lpstr>Arial</vt:lpstr>
      <vt:lpstr>Century Gothic</vt:lpstr>
      <vt:lpstr>Magyar Script</vt:lpstr>
      <vt:lpstr>Wingdings 3</vt:lpstr>
      <vt:lpstr>Ion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Kriszti</dc:creator>
  <cp:lastModifiedBy>Erika Viktória Németh</cp:lastModifiedBy>
  <cp:revision>8</cp:revision>
  <dcterms:created xsi:type="dcterms:W3CDTF">2023-08-01T11:02:34Z</dcterms:created>
  <dcterms:modified xsi:type="dcterms:W3CDTF">2024-04-29T07:49:02Z</dcterms:modified>
</cp:coreProperties>
</file>