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71" r:id="rId17"/>
    <p:sldId id="27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print"/>
          <a:srcRect l="12299" t="23365" r="47882" b="23947"/>
          <a:stretch/>
        </p:blipFill>
        <p:spPr>
          <a:xfrm>
            <a:off x="2217683" y="341533"/>
            <a:ext cx="8755119" cy="6516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750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4600" t="26986" r="46118" b="22750"/>
          <a:stretch/>
        </p:blipFill>
        <p:spPr>
          <a:xfrm>
            <a:off x="720437" y="215501"/>
            <a:ext cx="11097491" cy="653166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33055" y="3296669"/>
            <a:ext cx="927972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Ady Endre, </a:t>
            </a:r>
            <a:r>
              <a:rPr lang="hu-HU" sz="4400" dirty="0"/>
              <a:t>K</a:t>
            </a:r>
            <a:r>
              <a:rPr lang="hu-HU" sz="4400" dirty="0" smtClean="0"/>
              <a:t>rúdy Gyula, Móricz Zsigmond,</a:t>
            </a:r>
          </a:p>
          <a:p>
            <a:r>
              <a:rPr lang="hu-HU" sz="4400" dirty="0" smtClean="0"/>
              <a:t>Babits Mihály, Kosztolányi Dezső, </a:t>
            </a:r>
          </a:p>
          <a:p>
            <a:r>
              <a:rPr lang="hu-HU" sz="4400" dirty="0" smtClean="0"/>
              <a:t>Tóth Árpád, Juhász Gyula, Karinthy Frigyes,</a:t>
            </a:r>
          </a:p>
          <a:p>
            <a:endParaRPr lang="hu-HU" sz="4400" dirty="0"/>
          </a:p>
        </p:txBody>
      </p:sp>
    </p:spTree>
    <p:extLst>
      <p:ext uri="{BB962C8B-B14F-4D97-AF65-F5344CB8AC3E}">
        <p14:creationId xmlns="" xmlns:p14="http://schemas.microsoft.com/office/powerpoint/2010/main" val="35528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695568" y="263610"/>
            <a:ext cx="292580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000" b="1" dirty="0" smtClean="0"/>
              <a:t>2.nemzedék:</a:t>
            </a:r>
            <a:endParaRPr lang="hu-HU" sz="40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533487" y="1323764"/>
            <a:ext cx="9902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/>
              <a:t>József Attila,  Szabó Lőrinc,  Illyés Gyula,…</a:t>
            </a:r>
            <a:endParaRPr lang="hu-HU" sz="4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584357" y="2862647"/>
            <a:ext cx="292580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000" b="1" dirty="0" smtClean="0"/>
              <a:t>3.nemzedék:</a:t>
            </a:r>
            <a:endParaRPr lang="hu-HU" sz="40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170973" y="3839855"/>
            <a:ext cx="7155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/>
              <a:t>Radnóti Miklós, Weöres Sándor</a:t>
            </a:r>
            <a:endParaRPr lang="hu-HU" sz="4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357816" y="4670852"/>
            <a:ext cx="292580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000" b="1" dirty="0"/>
              <a:t>4</a:t>
            </a:r>
            <a:r>
              <a:rPr lang="hu-HU" sz="4000" b="1" dirty="0" smtClean="0"/>
              <a:t>.nemzedék:</a:t>
            </a:r>
            <a:endParaRPr lang="hu-HU" sz="40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832271" y="5616643"/>
            <a:ext cx="10885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/>
              <a:t>Pilinszky János, Mándi Iván, </a:t>
            </a:r>
            <a:r>
              <a:rPr lang="hu-HU" sz="4800" dirty="0" err="1" smtClean="0"/>
              <a:t>Nemes-Nagy</a:t>
            </a:r>
            <a:r>
              <a:rPr lang="hu-HU" sz="4800" dirty="0" smtClean="0"/>
              <a:t> Ágnes</a:t>
            </a:r>
            <a:endParaRPr lang="hu-H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2602" t="1626" r="24311" b="5679"/>
          <a:stretch>
            <a:fillRect/>
          </a:stretch>
        </p:blipFill>
        <p:spPr bwMode="auto">
          <a:xfrm>
            <a:off x="6529144" y="1173017"/>
            <a:ext cx="4961390" cy="487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63418" y="339123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Mikes </a:t>
            </a:r>
            <a:r>
              <a:rPr lang="hu-HU" sz="2800" b="1" dirty="0">
                <a:solidFill>
                  <a:srgbClr val="FF0000"/>
                </a:solidFill>
              </a:rPr>
              <a:t>K</a:t>
            </a:r>
            <a:r>
              <a:rPr lang="hu-HU" sz="2800" b="1" dirty="0" smtClean="0">
                <a:solidFill>
                  <a:srgbClr val="FF0000"/>
                </a:solidFill>
              </a:rPr>
              <a:t>elemen </a:t>
            </a:r>
            <a:r>
              <a:rPr lang="hu-HU" sz="2800" dirty="0" smtClean="0">
                <a:solidFill>
                  <a:srgbClr val="FF0000"/>
                </a:solidFill>
              </a:rPr>
              <a:t>arcképe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8455" y="988290"/>
            <a:ext cx="58580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/>
              <a:t>Tragikus sorsú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/>
              <a:t>Távol otthonától élt s halt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/>
              <a:t>Ezzel fejezték ki a hazaszeretetet</a:t>
            </a:r>
            <a:endParaRPr lang="hu-H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33776" t="23365" r="47882" b="23947"/>
          <a:stretch/>
        </p:blipFill>
        <p:spPr>
          <a:xfrm>
            <a:off x="9008760" y="-70112"/>
            <a:ext cx="2961567" cy="47852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74255" y="5392332"/>
            <a:ext cx="7249485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dirty="0"/>
              <a:t>d</a:t>
            </a:r>
            <a:r>
              <a:rPr lang="hu-HU" sz="3200" dirty="0" smtClean="0"/>
              <a:t>.) nem csak versek, de más művészeti ágazat is</a:t>
            </a:r>
          </a:p>
          <a:p>
            <a:r>
              <a:rPr lang="hu-HU" sz="3200" dirty="0" smtClean="0"/>
              <a:t>Megmutatta magát a folyóiratban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4255" y="1935018"/>
            <a:ext cx="758977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dirty="0"/>
              <a:t>b</a:t>
            </a:r>
            <a:r>
              <a:rPr lang="hu-HU" sz="3200" dirty="0" smtClean="0"/>
              <a:t>.) első világháború éveiben( 1914-1918) azonban</a:t>
            </a:r>
          </a:p>
          <a:p>
            <a:r>
              <a:rPr lang="hu-HU" sz="3200" dirty="0"/>
              <a:t>m</a:t>
            </a:r>
            <a:r>
              <a:rPr lang="hu-HU" sz="3200" dirty="0" smtClean="0"/>
              <a:t>ár egyre inkább háborúellenessé vált a lap</a:t>
            </a:r>
          </a:p>
          <a:p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93463" y="3909896"/>
            <a:ext cx="7667484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dirty="0"/>
              <a:t>c</a:t>
            </a:r>
            <a:r>
              <a:rPr lang="hu-HU" sz="3200" dirty="0" smtClean="0"/>
              <a:t>.) sokszor említették verseikben Kodály Zoltán és</a:t>
            </a:r>
          </a:p>
          <a:p>
            <a:r>
              <a:rPr lang="hu-HU" sz="3200" dirty="0" smtClean="0"/>
              <a:t>Bartók Béla munkásságát</a:t>
            </a:r>
            <a:endParaRPr lang="hu-HU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26655" y="604982"/>
            <a:ext cx="6751785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dirty="0" smtClean="0"/>
              <a:t>a.) első években politikamentes volt az újság</a:t>
            </a:r>
          </a:p>
          <a:p>
            <a:endParaRPr lang="hu-HU" sz="3200" dirty="0"/>
          </a:p>
        </p:txBody>
      </p:sp>
    </p:spTree>
    <p:extLst>
      <p:ext uri="{BB962C8B-B14F-4D97-AF65-F5344CB8AC3E}">
        <p14:creationId xmlns="" xmlns:p14="http://schemas.microsoft.com/office/powerpoint/2010/main" val="41658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60696" y="519862"/>
            <a:ext cx="4108625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1929-től </a:t>
            </a:r>
          </a:p>
          <a:p>
            <a:r>
              <a:rPr lang="hu-HU" sz="3600" dirty="0" smtClean="0"/>
              <a:t>Babits </a:t>
            </a:r>
            <a:r>
              <a:rPr lang="hu-HU" sz="3600" dirty="0"/>
              <a:t>M</a:t>
            </a:r>
            <a:r>
              <a:rPr lang="hu-HU" sz="3600" dirty="0" smtClean="0"/>
              <a:t>ihály szerkeszti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228438" y="3297382"/>
            <a:ext cx="3603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smtClean="0"/>
              <a:t>1929-1941-ig</a:t>
            </a:r>
            <a:endParaRPr lang="hu-HU" sz="5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l="75370" t="10269" r="5032" b="5747"/>
          <a:stretch/>
        </p:blipFill>
        <p:spPr>
          <a:xfrm>
            <a:off x="5085083" y="443345"/>
            <a:ext cx="2565309" cy="61837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/>
          <a:srcRect l="33419" t="23365" r="47882" b="23947"/>
          <a:stretch/>
        </p:blipFill>
        <p:spPr>
          <a:xfrm>
            <a:off x="8727391" y="2011818"/>
            <a:ext cx="2624102" cy="41591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876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84582" y="323273"/>
            <a:ext cx="598862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5400" dirty="0" smtClean="0"/>
              <a:t>Mikor történt változás?</a:t>
            </a:r>
            <a:endParaRPr lang="hu-HU" sz="5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484582" y="2253673"/>
            <a:ext cx="66398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Megszűnt NYUGAT címmel 1941-ben</a:t>
            </a:r>
          </a:p>
          <a:p>
            <a:r>
              <a:rPr lang="hu-HU" sz="2800" i="1" dirty="0" smtClean="0"/>
              <a:t>Babits Mihály halálával</a:t>
            </a:r>
            <a:endParaRPr lang="hu-HU" sz="2800" i="1" dirty="0"/>
          </a:p>
        </p:txBody>
      </p:sp>
      <p:sp>
        <p:nvSpPr>
          <p:cNvPr id="4" name="Lefelé nyíl 3"/>
          <p:cNvSpPr/>
          <p:nvPr/>
        </p:nvSpPr>
        <p:spPr>
          <a:xfrm>
            <a:off x="5557902" y="1561593"/>
            <a:ext cx="258618" cy="692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felé nyíl 4"/>
          <p:cNvSpPr/>
          <p:nvPr/>
        </p:nvSpPr>
        <p:spPr>
          <a:xfrm>
            <a:off x="4953508" y="3359348"/>
            <a:ext cx="177880" cy="849838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188621" y="4009502"/>
            <a:ext cx="528458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sz="5400" dirty="0" smtClean="0"/>
              <a:t>MAGYAR CSILLAG</a:t>
            </a:r>
            <a:endParaRPr lang="hu-HU" sz="5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04799" y="5190958"/>
            <a:ext cx="3249608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hu-HU" sz="4400" b="1" dirty="0" smtClean="0"/>
              <a:t>( 1941-1944 ) </a:t>
            </a:r>
            <a:endParaRPr lang="hu-HU" sz="44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3620655" y="5745018"/>
            <a:ext cx="5376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Szerkesztője: Illyés Gyula</a:t>
            </a:r>
            <a:endParaRPr lang="hu-HU" sz="4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/>
          <a:srcRect l="5634" t="40883" r="81217" b="27317"/>
          <a:stretch/>
        </p:blipFill>
        <p:spPr>
          <a:xfrm>
            <a:off x="9337964" y="3352003"/>
            <a:ext cx="2324245" cy="316165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print"/>
          <a:srcRect l="36096" t="48286" r="54536" b="24961"/>
          <a:stretch/>
        </p:blipFill>
        <p:spPr>
          <a:xfrm>
            <a:off x="9654609" y="313513"/>
            <a:ext cx="1690954" cy="27163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11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94338" y="105507"/>
            <a:ext cx="10386648" cy="59093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2400" dirty="0" smtClean="0"/>
              <a:t>Mi a Nyugat?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Mit tudunk a népszerűségéről?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Mikor jelent meg az 1.szám?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Kik voltak az alapítói és szerkesztői </a:t>
            </a:r>
            <a:r>
              <a:rPr lang="hu-HU" sz="2400" dirty="0" smtClean="0"/>
              <a:t>kezdetben?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smtClean="0"/>
              <a:t>Kivel párbajozott Hatvany Lajos?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Mi az újság célja?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Nyugatnak hány nemzedéke volt?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Mikor lett Babits Mihály a szerkesztője ( Mettől-meddig)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Mikor szűnt meg a nyugat?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Mi lett helyette?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Ki volt az új lap főszerkesztője?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Mettől meddig működött a folyóirat?</a:t>
            </a:r>
          </a:p>
          <a:p>
            <a:pPr marL="342900" indent="-342900">
              <a:buAutoNum type="arabicPeriod"/>
            </a:pPr>
            <a:r>
              <a:rPr lang="hu-HU" sz="2400" dirty="0" smtClean="0"/>
              <a:t>Miért szűnt meg</a:t>
            </a:r>
            <a:r>
              <a:rPr lang="hu-HU" sz="2400" dirty="0" smtClean="0"/>
              <a:t>?</a:t>
            </a:r>
          </a:p>
          <a:p>
            <a:pPr marL="342900" indent="-342900"/>
            <a:r>
              <a:rPr lang="hu-HU" sz="2400" dirty="0" smtClean="0"/>
              <a:t>14.Sorolj </a:t>
            </a:r>
            <a:r>
              <a:rPr lang="hu-HU" sz="2400" dirty="0" smtClean="0"/>
              <a:t>fel 5 Nyugatos költőt, írót!</a:t>
            </a:r>
          </a:p>
          <a:p>
            <a:pPr marL="342900" indent="-342900">
              <a:buAutoNum type="arabicPeriod"/>
            </a:pPr>
            <a:endParaRPr lang="hu-HU" sz="2400" dirty="0" smtClean="0"/>
          </a:p>
          <a:p>
            <a:pPr marL="342900" indent="-342900">
              <a:buAutoNum type="arabicPeriod"/>
            </a:pPr>
            <a:endParaRPr lang="hu-HU" dirty="0" smtClean="0"/>
          </a:p>
        </p:txBody>
      </p:sp>
      <p:sp>
        <p:nvSpPr>
          <p:cNvPr id="3" name="Szövegdoboz 2"/>
          <p:cNvSpPr txBox="1"/>
          <p:nvPr/>
        </p:nvSpPr>
        <p:spPr>
          <a:xfrm>
            <a:off x="785090" y="181628"/>
            <a:ext cx="484428" cy="64940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3200" b="1" dirty="0" smtClean="0"/>
              <a:t>Ö</a:t>
            </a:r>
          </a:p>
          <a:p>
            <a:r>
              <a:rPr lang="hu-HU" sz="3200" b="1" dirty="0" smtClean="0"/>
              <a:t>S</a:t>
            </a:r>
          </a:p>
          <a:p>
            <a:r>
              <a:rPr lang="hu-HU" sz="3200" b="1" dirty="0" smtClean="0"/>
              <a:t>S</a:t>
            </a:r>
          </a:p>
          <a:p>
            <a:r>
              <a:rPr lang="hu-HU" sz="3200" b="1" dirty="0" smtClean="0"/>
              <a:t>Z</a:t>
            </a:r>
          </a:p>
          <a:p>
            <a:r>
              <a:rPr lang="hu-HU" sz="3200" b="1" dirty="0" smtClean="0"/>
              <a:t>E</a:t>
            </a:r>
          </a:p>
          <a:p>
            <a:r>
              <a:rPr lang="hu-HU" sz="3200" b="1" dirty="0" smtClean="0"/>
              <a:t>F</a:t>
            </a:r>
          </a:p>
          <a:p>
            <a:r>
              <a:rPr lang="hu-HU" sz="3200" b="1" dirty="0" smtClean="0"/>
              <a:t>O</a:t>
            </a:r>
          </a:p>
          <a:p>
            <a:r>
              <a:rPr lang="hu-HU" sz="3200" b="1" dirty="0" smtClean="0"/>
              <a:t>G</a:t>
            </a:r>
          </a:p>
          <a:p>
            <a:r>
              <a:rPr lang="hu-HU" sz="3200" b="1" dirty="0" smtClean="0"/>
              <a:t>L</a:t>
            </a:r>
          </a:p>
          <a:p>
            <a:r>
              <a:rPr lang="hu-HU" sz="3200" b="1" dirty="0" smtClean="0"/>
              <a:t>A</a:t>
            </a:r>
          </a:p>
          <a:p>
            <a:r>
              <a:rPr lang="hu-HU" sz="3200" b="1" dirty="0" smtClean="0"/>
              <a:t>L</a:t>
            </a:r>
          </a:p>
          <a:p>
            <a:r>
              <a:rPr lang="hu-HU" sz="3200" b="1" dirty="0" smtClean="0"/>
              <a:t>Á</a:t>
            </a:r>
          </a:p>
          <a:p>
            <a:r>
              <a:rPr lang="hu-HU" sz="3200" b="1" dirty="0" smtClean="0"/>
              <a:t>S</a:t>
            </a:r>
            <a:endParaRPr lang="hu-H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0440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69124" t="20489" r="8868" b="20632"/>
          <a:stretch/>
        </p:blipFill>
        <p:spPr>
          <a:xfrm>
            <a:off x="3063480" y="291072"/>
            <a:ext cx="815569" cy="11835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/>
          <a:srcRect l="78640" t="20621" r="4415" b="35354"/>
          <a:stretch/>
        </p:blipFill>
        <p:spPr>
          <a:xfrm>
            <a:off x="6586672" y="295299"/>
            <a:ext cx="835137" cy="12204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/>
          <a:srcRect l="25838" t="22984" r="57346" b="32125"/>
          <a:stretch/>
        </p:blipFill>
        <p:spPr>
          <a:xfrm>
            <a:off x="3961790" y="268927"/>
            <a:ext cx="797360" cy="11974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print"/>
          <a:srcRect l="40465" t="29217" r="46935" b="35069"/>
          <a:stretch/>
        </p:blipFill>
        <p:spPr>
          <a:xfrm>
            <a:off x="5738786" y="278822"/>
            <a:ext cx="760314" cy="1212227"/>
          </a:xfrm>
          <a:prstGeom prst="rect">
            <a:avLst/>
          </a:prstGeom>
          <a:ln w="38100">
            <a:noFill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 cstate="print"/>
          <a:srcRect l="5634" t="40883" r="81217" b="27317"/>
          <a:stretch/>
        </p:blipFill>
        <p:spPr>
          <a:xfrm>
            <a:off x="2065401" y="291070"/>
            <a:ext cx="900314" cy="12246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 cstate="print"/>
          <a:srcRect l="77920" t="17582" r="5032" b="39410"/>
          <a:stretch/>
        </p:blipFill>
        <p:spPr>
          <a:xfrm>
            <a:off x="4802183" y="277166"/>
            <a:ext cx="861148" cy="122212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638222" y="513242"/>
            <a:ext cx="3392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hu-HU" sz="1400" b="1" dirty="0" smtClean="0"/>
              <a:t>1. Babits Mihály  2. Ignotus Hugó     </a:t>
            </a:r>
          </a:p>
          <a:p>
            <a:r>
              <a:rPr lang="hu-HU" sz="1400" b="1" dirty="0" smtClean="0"/>
              <a:t>3. Osváth Ernő     4. Illyés Gyula  </a:t>
            </a:r>
          </a:p>
          <a:p>
            <a:r>
              <a:rPr lang="hu-HU" sz="1400" b="1" dirty="0" smtClean="0"/>
              <a:t>5.gróf </a:t>
            </a:r>
            <a:r>
              <a:rPr lang="hu-HU" sz="1400" b="1" dirty="0" smtClean="0"/>
              <a:t>Hatvany Lajos   6. Fenyő Miksa </a:t>
            </a:r>
          </a:p>
        </p:txBody>
      </p:sp>
      <p:sp>
        <p:nvSpPr>
          <p:cNvPr id="9" name="Téglalap 8"/>
          <p:cNvSpPr/>
          <p:nvPr/>
        </p:nvSpPr>
        <p:spPr>
          <a:xfrm>
            <a:off x="5952125" y="1565189"/>
            <a:ext cx="358059" cy="363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6862405" y="1552833"/>
            <a:ext cx="358059" cy="363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2240979" y="1569309"/>
            <a:ext cx="358059" cy="363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3258352" y="1614616"/>
            <a:ext cx="358059" cy="363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5045963" y="1598140"/>
            <a:ext cx="358059" cy="363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4053304" y="1594022"/>
            <a:ext cx="358059" cy="363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19940" t="17083" r="26309" b="60165"/>
          <a:stretch>
            <a:fillRect/>
          </a:stretch>
        </p:blipFill>
        <p:spPr bwMode="auto">
          <a:xfrm>
            <a:off x="2644345" y="2067697"/>
            <a:ext cx="8269146" cy="196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 l="19940" t="17083" r="26309" b="60165"/>
          <a:stretch>
            <a:fillRect/>
          </a:stretch>
        </p:blipFill>
        <p:spPr bwMode="auto">
          <a:xfrm>
            <a:off x="2697891" y="4337221"/>
            <a:ext cx="8269146" cy="196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1691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55737" y="321193"/>
            <a:ext cx="516436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Milyen egy folyóirat megalkotása?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8018647" y="193205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chemeClr val="accent2">
                    <a:lumMod val="50000"/>
                  </a:schemeClr>
                </a:solidFill>
              </a:rPr>
              <a:t>Nehéz</a:t>
            </a:r>
            <a:endParaRPr lang="hu-H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83265" y="1201811"/>
            <a:ext cx="113440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u="sng" dirty="0" smtClean="0"/>
              <a:t>Miért?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/>
              <a:t>Olvasóközönséget meg kell hódítani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/>
              <a:t>Az újságot érdekes cikkekkel kell megtölteni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600" dirty="0" smtClean="0"/>
              <a:t>Sok-sok pénz kell, hogy a folyóiratot( újság) mindig ki tudják adni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508312" y="3874293"/>
            <a:ext cx="2232984" cy="769441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hu-HU" sz="4400" dirty="0" smtClean="0"/>
              <a:t>NYUGAT</a:t>
            </a:r>
            <a:endParaRPr lang="hu-HU" sz="4400" dirty="0"/>
          </a:p>
        </p:txBody>
      </p:sp>
      <p:sp>
        <p:nvSpPr>
          <p:cNvPr id="6" name="Lefelé nyíl 5"/>
          <p:cNvSpPr/>
          <p:nvPr/>
        </p:nvSpPr>
        <p:spPr>
          <a:xfrm>
            <a:off x="5612524" y="479271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345325" y="5920110"/>
            <a:ext cx="8120877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4000" dirty="0" smtClean="0"/>
              <a:t>A korszak </a:t>
            </a:r>
            <a:r>
              <a:rPr lang="hu-HU" sz="4000" u="sng" dirty="0" smtClean="0"/>
              <a:t>legmeghatározóbb</a:t>
            </a:r>
            <a:r>
              <a:rPr lang="hu-HU" sz="4000" dirty="0" smtClean="0"/>
              <a:t> kiadványa lett</a:t>
            </a:r>
            <a:endParaRPr lang="hu-HU" sz="4000" dirty="0"/>
          </a:p>
        </p:txBody>
      </p:sp>
      <p:sp>
        <p:nvSpPr>
          <p:cNvPr id="8" name="Jobbra nyíl 7"/>
          <p:cNvSpPr/>
          <p:nvPr/>
        </p:nvSpPr>
        <p:spPr>
          <a:xfrm>
            <a:off x="6614365" y="3549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4942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271" t="477" r="11432" b="4965"/>
          <a:stretch>
            <a:fillRect/>
          </a:stretch>
        </p:blipFill>
        <p:spPr bwMode="auto">
          <a:xfrm>
            <a:off x="2496064" y="115330"/>
            <a:ext cx="7694142" cy="529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2994" y="481503"/>
            <a:ext cx="2331309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4000" dirty="0" smtClean="0"/>
              <a:t>1867 után:</a:t>
            </a:r>
            <a:endParaRPr lang="hu-HU" sz="4000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403654" y="1252152"/>
            <a:ext cx="16477" cy="117801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H="1">
            <a:off x="1849395" y="1280984"/>
            <a:ext cx="24713" cy="112034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56519" y="263610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vidék                  város</a:t>
            </a:r>
            <a:endParaRPr lang="hu-HU" b="1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481913" y="3142735"/>
            <a:ext cx="16477" cy="117801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1915298" y="3076833"/>
            <a:ext cx="16477" cy="117801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160638" y="4444313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elmaradott     fejlődik</a:t>
            </a:r>
            <a:endParaRPr lang="hu-H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b="9923"/>
          <a:stretch/>
        </p:blipFill>
        <p:spPr>
          <a:xfrm>
            <a:off x="2364828" y="2019532"/>
            <a:ext cx="9207064" cy="466504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82045" y="325107"/>
            <a:ext cx="176362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400" dirty="0" smtClean="0"/>
              <a:t>kávéház</a:t>
            </a:r>
            <a:endParaRPr lang="hu-HU" sz="4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668111" y="403576"/>
            <a:ext cx="71458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 emberek kedvenc szórakozási, találkozási</a:t>
            </a:r>
          </a:p>
          <a:p>
            <a:r>
              <a:rPr lang="hu-HU" sz="2800" dirty="0" smtClean="0"/>
              <a:t> helyei ebben az időben. Pld: 1848-ban Pilvax kávéház</a:t>
            </a:r>
            <a:endParaRPr lang="hu-HU" sz="2800" dirty="0"/>
          </a:p>
        </p:txBody>
      </p:sp>
    </p:spTree>
    <p:extLst>
      <p:ext uri="{BB962C8B-B14F-4D97-AF65-F5344CB8AC3E}">
        <p14:creationId xmlns="" xmlns:p14="http://schemas.microsoft.com/office/powerpoint/2010/main" val="23429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1678" t="22549" r="40139" b="25163"/>
          <a:stretch/>
        </p:blipFill>
        <p:spPr>
          <a:xfrm>
            <a:off x="1954924" y="1048110"/>
            <a:ext cx="9164989" cy="55944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764222" y="231230"/>
            <a:ext cx="716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u="sng" dirty="0" smtClean="0"/>
              <a:t>A Nyugat c. folyóirat alapítói, szerkesztői:</a:t>
            </a:r>
            <a:endParaRPr lang="hu-HU" sz="3600" u="sng" dirty="0"/>
          </a:p>
        </p:txBody>
      </p:sp>
      <p:sp>
        <p:nvSpPr>
          <p:cNvPr id="4" name="Szövegdoboz 3"/>
          <p:cNvSpPr txBox="1"/>
          <p:nvPr/>
        </p:nvSpPr>
        <p:spPr>
          <a:xfrm>
            <a:off x="4456387" y="1048110"/>
            <a:ext cx="2517036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hu-HU" sz="4000" dirty="0" smtClean="0"/>
              <a:t>1908.01.01.</a:t>
            </a:r>
            <a:endParaRPr lang="hu-HU" sz="4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385850" y="1048112"/>
            <a:ext cx="17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Első szám:</a:t>
            </a:r>
            <a:endParaRPr lang="hu-HU" sz="3200" dirty="0"/>
          </a:p>
        </p:txBody>
      </p:sp>
    </p:spTree>
    <p:extLst>
      <p:ext uri="{BB962C8B-B14F-4D97-AF65-F5344CB8AC3E}">
        <p14:creationId xmlns="" xmlns:p14="http://schemas.microsoft.com/office/powerpoint/2010/main" val="376348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69124" t="20489" r="8868" b="20632"/>
          <a:stretch/>
        </p:blipFill>
        <p:spPr>
          <a:xfrm>
            <a:off x="278875" y="1323133"/>
            <a:ext cx="3489435" cy="52510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51945" y="304802"/>
            <a:ext cx="3027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/>
              <a:t>Osváth Ernő</a:t>
            </a:r>
            <a:endParaRPr lang="hu-HU" sz="4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644057" y="304802"/>
            <a:ext cx="1819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/>
              <a:t>Ignotus</a:t>
            </a:r>
            <a:endParaRPr lang="hu-HU" sz="4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/>
          <a:srcRect l="75328" t="10856" r="4415" b="15324"/>
          <a:stretch/>
        </p:blipFill>
        <p:spPr>
          <a:xfrm>
            <a:off x="7970728" y="14793"/>
            <a:ext cx="3338403" cy="6843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03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22618" t="22984" r="57346" b="23983"/>
          <a:stretch/>
        </p:blipFill>
        <p:spPr>
          <a:xfrm>
            <a:off x="7472855" y="226323"/>
            <a:ext cx="4288221" cy="63846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3379" y="1145630"/>
            <a:ext cx="5815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/>
              <a:t>Hatvany Lajos ( mecénás)</a:t>
            </a:r>
            <a:endParaRPr lang="hu-HU" sz="4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/>
          <a:srcRect l="22618" t="22984" r="57346" b="23983"/>
          <a:stretch/>
        </p:blipFill>
        <p:spPr>
          <a:xfrm>
            <a:off x="1007756" y="2370668"/>
            <a:ext cx="2180896" cy="32471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/>
          <a:srcRect l="69124" t="20489" r="8868" b="20632"/>
          <a:stretch/>
        </p:blipFill>
        <p:spPr>
          <a:xfrm>
            <a:off x="4776187" y="2370668"/>
            <a:ext cx="2119735" cy="3189890"/>
          </a:xfrm>
          <a:prstGeom prst="rect">
            <a:avLst/>
          </a:prstGeom>
        </p:spPr>
      </p:pic>
      <p:sp>
        <p:nvSpPr>
          <p:cNvPr id="6" name="Balra-jobbra nyíl 5"/>
          <p:cNvSpPr/>
          <p:nvPr/>
        </p:nvSpPr>
        <p:spPr>
          <a:xfrm>
            <a:off x="3374343" y="3723297"/>
            <a:ext cx="1216152" cy="4846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28240" t="43359" r="29851" b="16087"/>
          <a:stretch/>
        </p:blipFill>
        <p:spPr>
          <a:xfrm>
            <a:off x="2827655" y="5208034"/>
            <a:ext cx="2743200" cy="1493134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>
            <a:off x="893379" y="2103394"/>
            <a:ext cx="2659119" cy="294157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568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2977" t="19036" r="47277" b="31922"/>
          <a:stretch/>
        </p:blipFill>
        <p:spPr>
          <a:xfrm>
            <a:off x="2322786" y="798785"/>
            <a:ext cx="7630511" cy="529606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83421" y="414066"/>
            <a:ext cx="362471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400" dirty="0" smtClean="0"/>
              <a:t>Az újság fő célja:</a:t>
            </a:r>
            <a:endParaRPr lang="hu-HU" sz="4400" dirty="0"/>
          </a:p>
        </p:txBody>
      </p:sp>
    </p:spTree>
    <p:extLst>
      <p:ext uri="{BB962C8B-B14F-4D97-AF65-F5344CB8AC3E}">
        <p14:creationId xmlns="" xmlns:p14="http://schemas.microsoft.com/office/powerpoint/2010/main" val="22321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l="13710" t="28154" r="47730" b="22489"/>
          <a:stretch/>
        </p:blipFill>
        <p:spPr>
          <a:xfrm>
            <a:off x="1734207" y="210208"/>
            <a:ext cx="9007367" cy="6485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05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